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61" r:id="rId3"/>
    <p:sldId id="262" r:id="rId4"/>
    <p:sldId id="280" r:id="rId5"/>
    <p:sldId id="264" r:id="rId6"/>
    <p:sldId id="265" r:id="rId7"/>
    <p:sldId id="266" r:id="rId8"/>
    <p:sldId id="277" r:id="rId9"/>
    <p:sldId id="278" r:id="rId10"/>
    <p:sldId id="263" r:id="rId11"/>
    <p:sldId id="288" r:id="rId12"/>
    <p:sldId id="281" r:id="rId13"/>
    <p:sldId id="268" r:id="rId14"/>
    <p:sldId id="285" r:id="rId15"/>
    <p:sldId id="269" r:id="rId16"/>
    <p:sldId id="257" r:id="rId17"/>
    <p:sldId id="274" r:id="rId18"/>
    <p:sldId id="275" r:id="rId19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euille_de_calcul_Microsoft_Excel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euille_de_calcul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Arial Narrow" pitchFamily="34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Feuil1!$A$2:$A$4</c:f>
              <c:strCache>
                <c:ptCount val="3"/>
                <c:pt idx="0">
                  <c:v>Alcide</c:v>
                </c:pt>
                <c:pt idx="1">
                  <c:v>Depart</c:v>
                </c:pt>
                <c:pt idx="2">
                  <c:v>Acad</c:v>
                </c:pt>
              </c:strCache>
            </c:strRef>
          </c:cat>
          <c:val>
            <c:numRef>
              <c:f>Feuil1!$B$2:$B$4</c:f>
              <c:numCache>
                <c:formatCode>General</c:formatCode>
                <c:ptCount val="3"/>
                <c:pt idx="0">
                  <c:v>100</c:v>
                </c:pt>
                <c:pt idx="1">
                  <c:v>89.8</c:v>
                </c:pt>
                <c:pt idx="2">
                  <c:v>93.2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05-42FE-A46B-203A290BC6C0}"/>
            </c:ext>
          </c:extLst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2019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Arial Narrow" pitchFamily="34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Feuil1!$A$2:$A$4</c:f>
              <c:strCache>
                <c:ptCount val="3"/>
                <c:pt idx="0">
                  <c:v>Alcide</c:v>
                </c:pt>
                <c:pt idx="1">
                  <c:v>Depart</c:v>
                </c:pt>
                <c:pt idx="2">
                  <c:v>Acad</c:v>
                </c:pt>
              </c:strCache>
            </c:strRef>
          </c:cat>
          <c:val>
            <c:numRef>
              <c:f>Feuil1!$C$2:$C$4</c:f>
              <c:numCache>
                <c:formatCode>General</c:formatCode>
                <c:ptCount val="3"/>
                <c:pt idx="0">
                  <c:v>93.3</c:v>
                </c:pt>
                <c:pt idx="1">
                  <c:v>90.7</c:v>
                </c:pt>
                <c:pt idx="2">
                  <c:v>92.5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205-42FE-A46B-203A290BC6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8670976"/>
        <c:axId val="108672512"/>
      </c:barChart>
      <c:catAx>
        <c:axId val="10867097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Arial Narrow" pitchFamily="34" charset="0"/>
              </a:defRPr>
            </a:pPr>
            <a:endParaRPr lang="fr-FR"/>
          </a:p>
        </c:txPr>
        <c:crossAx val="108672512"/>
        <c:crosses val="autoZero"/>
        <c:auto val="1"/>
        <c:lblAlgn val="ctr"/>
        <c:lblOffset val="100"/>
        <c:noMultiLvlLbl val="0"/>
      </c:catAx>
      <c:valAx>
        <c:axId val="1086725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Arial Narrow" pitchFamily="34" charset="0"/>
              </a:defRPr>
            </a:pPr>
            <a:endParaRPr lang="fr-FR"/>
          </a:p>
        </c:txPr>
        <c:crossAx val="108670976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  <c:overlay val="0"/>
      <c:txPr>
        <a:bodyPr/>
        <a:lstStyle/>
        <a:p>
          <a:pPr>
            <a:defRPr sz="1200">
              <a:latin typeface="Arial Narrow" pitchFamily="34" charset="0"/>
            </a:defRPr>
          </a:pPr>
          <a:endParaRPr lang="fr-FR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2018</c:v>
                </c:pt>
              </c:strCache>
            </c:strRef>
          </c:tx>
          <c:spPr>
            <a:pattFill prst="narVert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dLbls>
            <c:dLbl>
              <c:idx val="2"/>
              <c:layout/>
              <c:tx>
                <c:rich>
                  <a:bodyPr/>
                  <a:lstStyle/>
                  <a:p>
                    <a:fld id="{EE0950AB-D63D-4DBC-8E6E-FA9DE653132A}" type="VALUE">
                      <a:rPr lang="en-US"/>
                      <a:pPr/>
                      <a:t>[VALEUR]</a:t>
                    </a:fld>
                    <a:endParaRPr lang="fr-FR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F5FC-4450-837C-C46B9EA96E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Feuil1!$A$2:$A$4</c:f>
              <c:strCache>
                <c:ptCount val="3"/>
                <c:pt idx="0">
                  <c:v>Alcide</c:v>
                </c:pt>
                <c:pt idx="1">
                  <c:v>Depart</c:v>
                </c:pt>
                <c:pt idx="2">
                  <c:v>Acad</c:v>
                </c:pt>
              </c:strCache>
            </c:strRef>
          </c:cat>
          <c:val>
            <c:numRef>
              <c:f>Feuil1!$B$2:$B$4</c:f>
              <c:numCache>
                <c:formatCode>General</c:formatCode>
                <c:ptCount val="3"/>
                <c:pt idx="0">
                  <c:v>92.5</c:v>
                </c:pt>
                <c:pt idx="1">
                  <c:v>93.1</c:v>
                </c:pt>
                <c:pt idx="2">
                  <c:v>93.5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FC-4450-837C-C46B9EA96EE6}"/>
            </c:ext>
          </c:extLst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2019</c:v>
                </c:pt>
              </c:strCache>
            </c:strRef>
          </c:tx>
          <c:spPr>
            <a:pattFill prst="narVert">
              <a:fgClr>
                <a:schemeClr val="accent2"/>
              </a:fgClr>
              <a:bgClr>
                <a:schemeClr val="accent2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2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Feuil1!$A$2:$A$4</c:f>
              <c:strCache>
                <c:ptCount val="3"/>
                <c:pt idx="0">
                  <c:v>Alcide</c:v>
                </c:pt>
                <c:pt idx="1">
                  <c:v>Depart</c:v>
                </c:pt>
                <c:pt idx="2">
                  <c:v>Acad</c:v>
                </c:pt>
              </c:strCache>
            </c:strRef>
          </c:cat>
          <c:val>
            <c:numRef>
              <c:f>Feuil1!$C$2:$C$4</c:f>
              <c:numCache>
                <c:formatCode>General</c:formatCode>
                <c:ptCount val="3"/>
                <c:pt idx="0">
                  <c:v>97.9</c:v>
                </c:pt>
                <c:pt idx="1">
                  <c:v>90.3</c:v>
                </c:pt>
                <c:pt idx="2">
                  <c:v>92.5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5FC-4450-837C-C46B9EA96E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27"/>
        <c:overlap val="-48"/>
        <c:axId val="110043520"/>
        <c:axId val="110045056"/>
      </c:barChart>
      <c:catAx>
        <c:axId val="110043520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10045056"/>
        <c:crosses val="autoZero"/>
        <c:auto val="1"/>
        <c:lblAlgn val="ctr"/>
        <c:lblOffset val="100"/>
        <c:noMultiLvlLbl val="0"/>
      </c:catAx>
      <c:valAx>
        <c:axId val="110045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100435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2018</c:v>
                </c:pt>
              </c:strCache>
            </c:strRef>
          </c:tx>
          <c:spPr>
            <a:pattFill prst="narVert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Feuil1!$A$2:$A$4</c:f>
              <c:strCache>
                <c:ptCount val="3"/>
                <c:pt idx="0">
                  <c:v>Alcide</c:v>
                </c:pt>
                <c:pt idx="1">
                  <c:v>Depart</c:v>
                </c:pt>
                <c:pt idx="2">
                  <c:v>Acad</c:v>
                </c:pt>
              </c:strCache>
            </c:strRef>
          </c:cat>
          <c:val>
            <c:numRef>
              <c:f>Feuil1!$B$2:$B$4</c:f>
              <c:numCache>
                <c:formatCode>General</c:formatCode>
                <c:ptCount val="3"/>
                <c:pt idx="0">
                  <c:v>100</c:v>
                </c:pt>
                <c:pt idx="1">
                  <c:v>94.7</c:v>
                </c:pt>
                <c:pt idx="2">
                  <c:v>90.5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F8-4A67-B3A2-73E1934B3001}"/>
            </c:ext>
          </c:extLst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2019</c:v>
                </c:pt>
              </c:strCache>
            </c:strRef>
          </c:tx>
          <c:spPr>
            <a:pattFill prst="narVert">
              <a:fgClr>
                <a:schemeClr val="accent2"/>
              </a:fgClr>
              <a:bgClr>
                <a:schemeClr val="accent2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2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Feuil1!$A$2:$A$4</c:f>
              <c:strCache>
                <c:ptCount val="3"/>
                <c:pt idx="0">
                  <c:v>Alcide</c:v>
                </c:pt>
                <c:pt idx="1">
                  <c:v>Depart</c:v>
                </c:pt>
                <c:pt idx="2">
                  <c:v>Acad</c:v>
                </c:pt>
              </c:strCache>
            </c:strRef>
          </c:cat>
          <c:val>
            <c:numRef>
              <c:f>Feuil1!$C$2:$C$4</c:f>
              <c:numCache>
                <c:formatCode>General</c:formatCode>
                <c:ptCount val="3"/>
                <c:pt idx="0">
                  <c:v>92.6</c:v>
                </c:pt>
                <c:pt idx="1">
                  <c:v>93.6</c:v>
                </c:pt>
                <c:pt idx="2">
                  <c:v>90.9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5F8-4A67-B3A2-73E1934B30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27"/>
        <c:overlap val="-48"/>
        <c:axId val="110062976"/>
        <c:axId val="110072960"/>
      </c:barChart>
      <c:catAx>
        <c:axId val="110062976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10072960"/>
        <c:crosses val="autoZero"/>
        <c:auto val="1"/>
        <c:lblAlgn val="ctr"/>
        <c:lblOffset val="100"/>
        <c:noMultiLvlLbl val="0"/>
      </c:catAx>
      <c:valAx>
        <c:axId val="110072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100629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Vert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Vert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Vert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Vert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0.00468</cdr:x>
      <cdr:y>0.11516</cdr:y>
    </cdr:from>
    <cdr:to>
      <cdr:x>0.06785</cdr:x>
      <cdr:y>0.8393</cdr:y>
    </cdr:to>
    <cdr:sp macro="" textlink="">
      <cdr:nvSpPr>
        <cdr:cNvPr id="2" name="ZoneTexte 1"/>
        <cdr:cNvSpPr txBox="1"/>
      </cdr:nvSpPr>
      <cdr:spPr>
        <a:xfrm xmlns:a="http://schemas.openxmlformats.org/drawingml/2006/main">
          <a:off x="16020" y="240480"/>
          <a:ext cx="216024" cy="151216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r-FR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5563" tIns="47781" rIns="95563" bIns="47781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5563" tIns="47781" rIns="95563" bIns="47781" rtlCol="0"/>
          <a:lstStyle>
            <a:lvl1pPr algn="r">
              <a:defRPr sz="1300"/>
            </a:lvl1pPr>
          </a:lstStyle>
          <a:p>
            <a:fld id="{2CDE6578-CDE9-41FE-AFDF-0710E99E0C28}" type="datetimeFigureOut">
              <a:rPr lang="fr-FR" smtClean="0"/>
              <a:pPr/>
              <a:t>14/09/2020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63" tIns="47781" rIns="95563" bIns="47781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5563" tIns="47781" rIns="95563" bIns="47781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5563" tIns="47781" rIns="95563" bIns="47781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5563" tIns="47781" rIns="95563" bIns="47781" rtlCol="0" anchor="b"/>
          <a:lstStyle>
            <a:lvl1pPr algn="r">
              <a:defRPr sz="1300"/>
            </a:lvl1pPr>
          </a:lstStyle>
          <a:p>
            <a:fld id="{29D3E3B5-CFD3-4C8C-B520-3797EE27B7B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le rect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grpSp>
        <p:nvGrpSpPr>
          <p:cNvPr id="2" name="Groupe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e lib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orme lib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orme lib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necteur droit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AE04C1B-9341-43E3-AA6A-C0A17E1EA358}" type="datetimeFigureOut">
              <a:rPr lang="fr-FR" smtClean="0"/>
              <a:pPr/>
              <a:t>14/09/2020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E335261-B004-4C89-B760-30C22450FB6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04C1B-9341-43E3-AA6A-C0A17E1EA358}" type="datetimeFigureOut">
              <a:rPr lang="fr-FR" smtClean="0"/>
              <a:pPr/>
              <a:t>14/09/2020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35261-B004-4C89-B760-30C22450FB6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04C1B-9341-43E3-AA6A-C0A17E1EA358}" type="datetimeFigureOut">
              <a:rPr lang="fr-FR" smtClean="0"/>
              <a:pPr/>
              <a:t>14/09/2020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35261-B004-4C89-B760-30C22450FB6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04C1B-9341-43E3-AA6A-C0A17E1EA358}" type="datetimeFigureOut">
              <a:rPr lang="fr-FR" smtClean="0"/>
              <a:pPr/>
              <a:t>14/09/2020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35261-B004-4C89-B760-30C22450FB68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04C1B-9341-43E3-AA6A-C0A17E1EA358}" type="datetimeFigureOut">
              <a:rPr lang="fr-FR" smtClean="0"/>
              <a:pPr/>
              <a:t>14/09/2020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35261-B004-4C89-B760-30C22450FB68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04C1B-9341-43E3-AA6A-C0A17E1EA358}" type="datetimeFigureOut">
              <a:rPr lang="fr-FR" smtClean="0"/>
              <a:pPr/>
              <a:t>14/09/2020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35261-B004-4C89-B760-30C22450FB68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04C1B-9341-43E3-AA6A-C0A17E1EA358}" type="datetimeFigureOut">
              <a:rPr lang="fr-FR" smtClean="0"/>
              <a:pPr/>
              <a:t>14/09/2020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35261-B004-4C89-B760-30C22450FB6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04C1B-9341-43E3-AA6A-C0A17E1EA358}" type="datetimeFigureOut">
              <a:rPr lang="fr-FR" smtClean="0"/>
              <a:pPr/>
              <a:t>14/09/2020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35261-B004-4C89-B760-30C22450FB68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04C1B-9341-43E3-AA6A-C0A17E1EA358}" type="datetimeFigureOut">
              <a:rPr lang="fr-FR" smtClean="0"/>
              <a:pPr/>
              <a:t>14/09/2020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35261-B004-4C89-B760-30C22450FB6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9AE04C1B-9341-43E3-AA6A-C0A17E1EA358}" type="datetimeFigureOut">
              <a:rPr lang="fr-FR" smtClean="0"/>
              <a:pPr/>
              <a:t>14/09/2020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35261-B004-4C89-B760-30C22450FB6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AE04C1B-9341-43E3-AA6A-C0A17E1EA358}" type="datetimeFigureOut">
              <a:rPr lang="fr-FR" smtClean="0"/>
              <a:pPr/>
              <a:t>14/09/2020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E335261-B004-4C89-B760-30C22450FB68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e lib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angle rect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Connecteur droit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e lib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orme lib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iangle rect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Connecteur droit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AE04C1B-9341-43E3-AA6A-C0A17E1EA358}" type="datetimeFigureOut">
              <a:rPr lang="fr-FR" smtClean="0"/>
              <a:pPr/>
              <a:t>14/09/2020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E335261-B004-4C89-B760-30C22450FB6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ce.0241137f@ac-bordeaux.fr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Réunion </a:t>
            </a:r>
            <a:br>
              <a:rPr lang="fr-FR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</a:br>
            <a:r>
              <a:rPr lang="fr-FR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parents secondes</a:t>
            </a:r>
            <a:endParaRPr lang="fr-FR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Lycée A DUSOLIER</a:t>
            </a:r>
          </a:p>
          <a:p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Vendredi 20 septembre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3843361" y="381868"/>
            <a:ext cx="5300640" cy="2299722"/>
          </a:xfrm>
        </p:spPr>
        <p:txBody>
          <a:bodyPr lIns="82433" tIns="41217" rIns="82433" bIns="41217" rtlCol="0">
            <a:normAutofit fontScale="90000"/>
          </a:bodyPr>
          <a:lstStyle/>
          <a:p>
            <a:pPr defTabSz="913010">
              <a:defRPr/>
            </a:pPr>
            <a:r>
              <a:rPr lang="fr-FR" dirty="0" smtClean="0"/>
              <a:t/>
            </a:r>
            <a:br>
              <a:rPr lang="fr-FR" dirty="0" smtClean="0"/>
            </a:br>
            <a:r>
              <a:rPr lang="fr-FR" sz="8000" dirty="0" smtClean="0">
                <a:solidFill>
                  <a:schemeClr val="accent3">
                    <a:lumMod val="75000"/>
                  </a:schemeClr>
                </a:solidFill>
                <a:latin typeface="Arial Narrow" pitchFamily="34" charset="0"/>
              </a:rPr>
              <a:t>Lycée A DUSOLIER</a:t>
            </a:r>
            <a:r>
              <a:rPr lang="fr-FR" dirty="0" smtClean="0">
                <a:latin typeface="Arial Narrow" pitchFamily="34" charset="0"/>
              </a:rPr>
              <a:t/>
            </a:r>
            <a:br>
              <a:rPr lang="fr-FR" dirty="0" smtClean="0">
                <a:latin typeface="Arial Narrow" pitchFamily="34" charset="0"/>
              </a:rPr>
            </a:br>
            <a:r>
              <a:rPr lang="fr-FR" sz="4000" dirty="0" smtClean="0">
                <a:latin typeface="Arial Narrow" pitchFamily="34" charset="0"/>
              </a:rPr>
              <a:t>c’est un cadre de vie</a:t>
            </a:r>
            <a:br>
              <a:rPr lang="fr-FR" sz="4000" dirty="0" smtClean="0">
                <a:latin typeface="Arial Narrow" pitchFamily="34" charset="0"/>
              </a:rPr>
            </a:br>
            <a:r>
              <a:rPr lang="fr-FR" sz="4000" dirty="0" smtClean="0">
                <a:latin typeface="Arial Narrow" pitchFamily="34" charset="0"/>
              </a:rPr>
              <a:t> un climat général</a:t>
            </a:r>
            <a:br>
              <a:rPr lang="fr-FR" sz="4000" dirty="0" smtClean="0">
                <a:latin typeface="Arial Narrow" pitchFamily="34" charset="0"/>
              </a:rPr>
            </a:br>
            <a:r>
              <a:rPr lang="fr-FR" sz="4000" dirty="0" smtClean="0">
                <a:latin typeface="Arial Narrow" pitchFamily="34" charset="0"/>
              </a:rPr>
              <a:t> 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8" name="Titre 1"/>
          <p:cNvSpPr txBox="1">
            <a:spLocks/>
          </p:cNvSpPr>
          <p:nvPr/>
        </p:nvSpPr>
        <p:spPr bwMode="auto">
          <a:xfrm>
            <a:off x="0" y="3573016"/>
            <a:ext cx="5300640" cy="253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12" rIns="91425" bIns="45712" anchor="ctr">
            <a:normAutofit fontScale="90000" lnSpcReduction="20000"/>
          </a:bodyPr>
          <a:lstStyle/>
          <a:p>
            <a:pPr algn="ctr" defTabSz="913010">
              <a:defRPr/>
            </a:pPr>
            <a:r>
              <a:rPr lang="fr-FR" sz="4400" b="1" dirty="0">
                <a:latin typeface="Arial Narrow" pitchFamily="34" charset="0"/>
                <a:ea typeface="+mj-ea"/>
                <a:cs typeface="+mj-cs"/>
              </a:rPr>
              <a:t>Un lieu où l’on </a:t>
            </a:r>
            <a:r>
              <a:rPr lang="fr-FR" sz="4400" b="1" dirty="0" smtClean="0">
                <a:latin typeface="Arial Narrow" pitchFamily="34" charset="0"/>
                <a:ea typeface="+mj-ea"/>
                <a:cs typeface="+mj-cs"/>
              </a:rPr>
              <a:t>réussit</a:t>
            </a:r>
          </a:p>
          <a:p>
            <a:pPr algn="ctr" defTabSz="913010">
              <a:defRPr/>
            </a:pPr>
            <a:r>
              <a:rPr lang="fr-FR" sz="4400" b="1" dirty="0" smtClean="0">
                <a:latin typeface="Arial Narrow" pitchFamily="34" charset="0"/>
                <a:ea typeface="+mj-ea"/>
                <a:cs typeface="+mj-cs"/>
              </a:rPr>
              <a:t>particulièrement</a:t>
            </a:r>
            <a:r>
              <a:rPr lang="fr-FR" sz="4400" b="1" dirty="0">
                <a:latin typeface="Arial Narrow" pitchFamily="34" charset="0"/>
                <a:ea typeface="+mj-ea"/>
                <a:cs typeface="+mj-cs"/>
              </a:rPr>
              <a:t/>
            </a:r>
            <a:br>
              <a:rPr lang="fr-FR" sz="4400" b="1" dirty="0">
                <a:latin typeface="Arial Narrow" pitchFamily="34" charset="0"/>
                <a:ea typeface="+mj-ea"/>
                <a:cs typeface="+mj-cs"/>
              </a:rPr>
            </a:br>
            <a:r>
              <a:rPr lang="fr-FR" sz="4000" b="1" dirty="0">
                <a:latin typeface="Arial Narrow" pitchFamily="34" charset="0"/>
                <a:ea typeface="+mj-ea"/>
                <a:cs typeface="+mj-cs"/>
              </a:rPr>
              <a:t/>
            </a:r>
            <a:br>
              <a:rPr lang="fr-FR" sz="4000" b="1" dirty="0">
                <a:latin typeface="Arial Narrow" pitchFamily="34" charset="0"/>
                <a:ea typeface="+mj-ea"/>
                <a:cs typeface="+mj-cs"/>
              </a:rPr>
            </a:br>
            <a:r>
              <a:rPr lang="fr-FR" sz="4000" dirty="0">
                <a:latin typeface="+mj-lt"/>
                <a:ea typeface="+mj-ea"/>
                <a:cs typeface="+mj-cs"/>
              </a:rPr>
              <a:t> </a:t>
            </a:r>
            <a:r>
              <a:rPr lang="fr-FR" sz="4400" dirty="0">
                <a:latin typeface="+mj-lt"/>
                <a:ea typeface="+mj-ea"/>
                <a:cs typeface="+mj-cs"/>
              </a:rPr>
              <a:t/>
            </a:r>
            <a:br>
              <a:rPr lang="fr-FR" sz="4400" dirty="0">
                <a:latin typeface="+mj-lt"/>
                <a:ea typeface="+mj-ea"/>
                <a:cs typeface="+mj-cs"/>
              </a:rPr>
            </a:br>
            <a:endParaRPr lang="fr-FR" sz="4400" dirty="0">
              <a:latin typeface="+mj-lt"/>
              <a:ea typeface="+mj-ea"/>
              <a:cs typeface="+mj-cs"/>
            </a:endParaRPr>
          </a:p>
        </p:txBody>
      </p:sp>
      <p:graphicFrame>
        <p:nvGraphicFramePr>
          <p:cNvPr id="9" name="Tableau 8"/>
          <p:cNvGraphicFramePr>
            <a:graphicFrameLocks noGrp="1"/>
          </p:cNvGraphicFramePr>
          <p:nvPr/>
        </p:nvGraphicFramePr>
        <p:xfrm>
          <a:off x="584640" y="4299914"/>
          <a:ext cx="4391860" cy="10682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59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59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1614">
                <a:tc gridSpan="2">
                  <a:txBody>
                    <a:bodyPr/>
                    <a:lstStyle/>
                    <a:p>
                      <a:endParaRPr lang="fr-FR" dirty="0"/>
                    </a:p>
                  </a:txBody>
                  <a:tcPr marL="82944" marR="82944" marT="40884" marB="40884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614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82944" marR="82944" marT="40884" marB="40884"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82944" marR="82944" marT="40884" marB="40884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614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82944" marR="82944" marT="40884" marB="40884"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82944" marR="82944" marT="40884" marB="40884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/>
        </p:nvSpPr>
        <p:spPr>
          <a:xfrm>
            <a:off x="4139952" y="2564904"/>
            <a:ext cx="648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latin typeface="Arial Narrow" pitchFamily="34" charset="0"/>
              </a:rPr>
              <a:t>&amp;</a:t>
            </a:r>
            <a:endParaRPr lang="fr-FR" sz="4000" b="1" dirty="0">
              <a:latin typeface="Arial Narrow" pitchFamily="34" charset="0"/>
            </a:endParaRPr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57200" y="1481329"/>
            <a:ext cx="6419056" cy="3675864"/>
          </a:xfrm>
        </p:spPr>
        <p:txBody>
          <a:bodyPr/>
          <a:lstStyle/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latin typeface="Arial Narrow" pitchFamily="34" charset="0"/>
              </a:rPr>
              <a:t>Etre assidu,</a:t>
            </a:r>
          </a:p>
          <a:p>
            <a:r>
              <a:rPr lang="fr-FR" dirty="0" smtClean="0">
                <a:latin typeface="Arial Narrow" pitchFamily="34" charset="0"/>
              </a:rPr>
              <a:t>Travailler régulièrement,</a:t>
            </a:r>
          </a:p>
          <a:p>
            <a:r>
              <a:rPr lang="fr-FR" dirty="0" smtClean="0">
                <a:latin typeface="Arial Narrow" pitchFamily="34" charset="0"/>
              </a:rPr>
              <a:t>Suivre le travail de son enfant, </a:t>
            </a:r>
          </a:p>
          <a:p>
            <a:r>
              <a:rPr lang="fr-FR" dirty="0" smtClean="0">
                <a:latin typeface="Arial Narrow" pitchFamily="34" charset="0"/>
              </a:rPr>
              <a:t>Consulter </a:t>
            </a:r>
            <a:r>
              <a:rPr lang="fr-FR" dirty="0" err="1" smtClean="0">
                <a:latin typeface="Arial Narrow" pitchFamily="34" charset="0"/>
              </a:rPr>
              <a:t>pronote</a:t>
            </a:r>
            <a:r>
              <a:rPr lang="fr-FR" dirty="0" smtClean="0">
                <a:latin typeface="Arial Narrow" pitchFamily="34" charset="0"/>
              </a:rPr>
              <a:t>, absences, retards, passage infirmerie, observations, punitions, résultats, EDT…</a:t>
            </a:r>
          </a:p>
          <a:p>
            <a:r>
              <a:rPr lang="fr-FR" dirty="0" smtClean="0">
                <a:latin typeface="Arial Narrow" pitchFamily="34" charset="0"/>
              </a:rPr>
              <a:t>Solliciter nos équipes,</a:t>
            </a:r>
          </a:p>
          <a:p>
            <a:endParaRPr lang="fr-FR" dirty="0" smtClean="0">
              <a:latin typeface="Arial Narrow" pitchFamily="34" charset="0"/>
            </a:endParaRPr>
          </a:p>
          <a:p>
            <a:pPr algn="ctr">
              <a:buNone/>
            </a:pPr>
            <a:r>
              <a:rPr lang="fr-FR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Si votre enfant fait son métier d’élève, </a:t>
            </a:r>
          </a:p>
          <a:p>
            <a:pPr algn="ctr">
              <a:buNone/>
            </a:pPr>
            <a:r>
              <a:rPr lang="fr-FR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nos équipes se chargent de sa réussite !</a:t>
            </a:r>
          </a:p>
          <a:p>
            <a:endParaRPr lang="fr-FR" dirty="0" smtClean="0">
              <a:latin typeface="Arial Narrow" pitchFamily="34" charset="0"/>
            </a:endParaRPr>
          </a:p>
          <a:p>
            <a:endParaRPr lang="fr-FR" dirty="0" smtClean="0">
              <a:latin typeface="Arial Narrow" pitchFamily="34" charset="0"/>
            </a:endParaRPr>
          </a:p>
          <a:p>
            <a:endParaRPr lang="fr-FR" dirty="0">
              <a:latin typeface="Arial Narrow" pitchFamily="34" charset="0"/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latin typeface="Arial Narrow" pitchFamily="34" charset="0"/>
              </a:rPr>
              <a:t>Quelques conseils pour réussir au lycée</a:t>
            </a:r>
            <a:endParaRPr lang="fr-FR" dirty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8208347"/>
              </p:ext>
            </p:extLst>
          </p:nvPr>
        </p:nvGraphicFramePr>
        <p:xfrm>
          <a:off x="161764" y="1253853"/>
          <a:ext cx="3131840" cy="1728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>
            <a:normAutofit/>
          </a:bodyPr>
          <a:lstStyle/>
          <a:p>
            <a:r>
              <a:rPr lang="fr-FR" sz="3600" dirty="0" smtClean="0">
                <a:latin typeface="Arial Narrow" pitchFamily="34" charset="0"/>
              </a:rPr>
              <a:t>Nos résultats</a:t>
            </a:r>
            <a:endParaRPr lang="fr-FR" sz="3600" dirty="0">
              <a:latin typeface="Arial Narrow" pitchFamily="34" charset="0"/>
            </a:endParaRPr>
          </a:p>
        </p:txBody>
      </p:sp>
      <p:graphicFrame>
        <p:nvGraphicFramePr>
          <p:cNvPr id="7" name="Espace réservé du contenu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8143008"/>
              </p:ext>
            </p:extLst>
          </p:nvPr>
        </p:nvGraphicFramePr>
        <p:xfrm>
          <a:off x="161764" y="3717032"/>
          <a:ext cx="4079304" cy="20951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ZoneTexte 7"/>
          <p:cNvSpPr txBox="1"/>
          <p:nvPr/>
        </p:nvSpPr>
        <p:spPr>
          <a:xfrm>
            <a:off x="755576" y="908720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latin typeface="Arial Narrow" pitchFamily="34" charset="0"/>
              </a:rPr>
              <a:t>Série L</a:t>
            </a:r>
            <a:endParaRPr lang="fr-FR" b="1" dirty="0">
              <a:latin typeface="Arial Narrow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755576" y="3385262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latin typeface="Arial Narrow" pitchFamily="34" charset="0"/>
              </a:rPr>
              <a:t>Série S</a:t>
            </a:r>
            <a:endParaRPr lang="fr-FR" b="1" dirty="0">
              <a:latin typeface="Arial Narrow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6084168" y="2493853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latin typeface="Arial Narrow" pitchFamily="34" charset="0"/>
              </a:rPr>
              <a:t>Série E.S</a:t>
            </a:r>
            <a:endParaRPr lang="fr-FR" b="1" dirty="0">
              <a:latin typeface="Arial Narrow" pitchFamily="34" charset="0"/>
            </a:endParaRPr>
          </a:p>
        </p:txBody>
      </p:sp>
      <p:graphicFrame>
        <p:nvGraphicFramePr>
          <p:cNvPr id="13" name="Espace réservé du contenu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9031238"/>
              </p:ext>
            </p:extLst>
          </p:nvPr>
        </p:nvGraphicFramePr>
        <p:xfrm>
          <a:off x="5436096" y="2964775"/>
          <a:ext cx="3168352" cy="19848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ZoneTexte 4"/>
          <p:cNvSpPr txBox="1">
            <a:spLocks noChangeArrowheads="1"/>
          </p:cNvSpPr>
          <p:nvPr/>
        </p:nvSpPr>
        <p:spPr bwMode="auto">
          <a:xfrm>
            <a:off x="683568" y="116632"/>
            <a:ext cx="7806240" cy="575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433" tIns="41217" rIns="82433" bIns="41217">
            <a:spAutoFit/>
          </a:bodyPr>
          <a:lstStyle/>
          <a:p>
            <a:pPr algn="ctr"/>
            <a:r>
              <a:rPr lang="fr-FR" sz="3200" b="1" dirty="0" smtClean="0">
                <a:latin typeface="Arial Narrow" pitchFamily="34" charset="0"/>
              </a:rPr>
              <a:t>Nos services</a:t>
            </a:r>
            <a:endParaRPr lang="fr-FR" sz="3200" b="1" dirty="0">
              <a:latin typeface="Arial Narrow" pitchFamily="34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1979712" y="620688"/>
            <a:ext cx="504056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 </a:t>
            </a:r>
            <a:r>
              <a:rPr lang="fr-F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contact   </a:t>
            </a:r>
          </a:p>
          <a:p>
            <a:pPr algn="ctr"/>
            <a:r>
              <a:rPr lang="fr-F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05 53608330</a:t>
            </a:r>
          </a:p>
          <a:p>
            <a:pPr algn="ctr"/>
            <a:r>
              <a:rPr lang="fr-F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hlinkClick r:id="rId2"/>
              </a:rPr>
              <a:t>ce.0240021t@ac-bordeaux.fr</a:t>
            </a:r>
            <a:endParaRPr lang="fr-FR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algn="ctr"/>
            <a:r>
              <a:rPr lang="fr-F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ou via </a:t>
            </a:r>
            <a:r>
              <a:rPr lang="fr-FR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Pronote</a:t>
            </a:r>
            <a:r>
              <a:rPr lang="fr-F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endParaRPr lang="fr-F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graphicFrame>
        <p:nvGraphicFramePr>
          <p:cNvPr id="18" name="Tableau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9874751"/>
              </p:ext>
            </p:extLst>
          </p:nvPr>
        </p:nvGraphicFramePr>
        <p:xfrm>
          <a:off x="1259632" y="2780928"/>
          <a:ext cx="6912768" cy="2433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fr-FR" sz="16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Arial Narrow" pitchFamily="34" charset="0"/>
                        </a:rPr>
                        <a:t>Vos interlocuteurs</a:t>
                      </a:r>
                      <a:endParaRPr lang="fr-FR" sz="16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Arial Narrow" pitchFamily="34" charset="0"/>
                        </a:rPr>
                        <a:t>Présence</a:t>
                      </a:r>
                      <a:endParaRPr lang="fr-FR" sz="1600" dirty="0">
                        <a:latin typeface="Arial Narrow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Arial Narrow" pitchFamily="34" charset="0"/>
                        </a:rPr>
                        <a:t>Infirmerie </a:t>
                      </a:r>
                      <a:endParaRPr lang="fr-FR" sz="16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Arial Narrow" pitchFamily="34" charset="0"/>
                        </a:rPr>
                        <a:t>Mme LEGALL</a:t>
                      </a:r>
                      <a:endParaRPr lang="fr-FR" sz="16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Arial Narrow" pitchFamily="34" charset="0"/>
                        </a:rPr>
                        <a:t>Tous les jours de la semaine</a:t>
                      </a:r>
                      <a:endParaRPr lang="fr-FR" sz="1600" dirty="0">
                        <a:latin typeface="Arial Narrow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Arial Narrow" pitchFamily="34" charset="0"/>
                        </a:rPr>
                        <a:t>Intendance</a:t>
                      </a:r>
                      <a:endParaRPr lang="fr-FR" sz="16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Arial Narrow" pitchFamily="34" charset="0"/>
                        </a:rPr>
                        <a:t>M FAYOLLE</a:t>
                      </a:r>
                      <a:endParaRPr lang="fr-FR" sz="16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Arial Narrow" pitchFamily="34" charset="0"/>
                        </a:rPr>
                        <a:t>Tous les jours de la semaine</a:t>
                      </a:r>
                      <a:endParaRPr lang="fr-FR" sz="1600" dirty="0">
                        <a:latin typeface="Arial Narrow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Arial Narrow" pitchFamily="34" charset="0"/>
                        </a:rPr>
                        <a:t>Service</a:t>
                      </a:r>
                      <a:r>
                        <a:rPr lang="fr-FR" sz="1600" baseline="0" dirty="0" smtClean="0">
                          <a:latin typeface="Arial Narrow" pitchFamily="34" charset="0"/>
                        </a:rPr>
                        <a:t> social</a:t>
                      </a:r>
                      <a:endParaRPr lang="fr-FR" sz="16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Arial Narrow" pitchFamily="34" charset="0"/>
                        </a:rPr>
                        <a:t>Mme</a:t>
                      </a:r>
                      <a:r>
                        <a:rPr lang="fr-FR" sz="1600" baseline="0" dirty="0" smtClean="0">
                          <a:latin typeface="Arial Narrow" pitchFamily="34" charset="0"/>
                        </a:rPr>
                        <a:t> LASARTHE</a:t>
                      </a:r>
                      <a:endParaRPr lang="fr-FR" sz="16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Arial Narrow" pitchFamily="34" charset="0"/>
                        </a:rPr>
                        <a:t>Mardi, mercredi,</a:t>
                      </a:r>
                      <a:r>
                        <a:rPr lang="fr-FR" sz="1600" baseline="0" dirty="0" smtClean="0">
                          <a:latin typeface="Arial Narrow" pitchFamily="34" charset="0"/>
                        </a:rPr>
                        <a:t> jeudi, vendredi</a:t>
                      </a:r>
                      <a:endParaRPr lang="fr-FR" sz="1600" dirty="0">
                        <a:latin typeface="Arial Narrow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Arial Narrow" pitchFamily="34" charset="0"/>
                        </a:rPr>
                        <a:t>Vie</a:t>
                      </a:r>
                      <a:r>
                        <a:rPr lang="fr-FR" sz="1600" baseline="0" dirty="0" smtClean="0">
                          <a:latin typeface="Arial Narrow" pitchFamily="34" charset="0"/>
                        </a:rPr>
                        <a:t> scolaire</a:t>
                      </a:r>
                      <a:endParaRPr lang="fr-FR" sz="16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Arial Narrow" pitchFamily="34" charset="0"/>
                        </a:rPr>
                        <a:t>M</a:t>
                      </a:r>
                      <a:r>
                        <a:rPr lang="fr-FR" sz="1600" baseline="0" dirty="0" smtClean="0">
                          <a:latin typeface="Arial Narrow" pitchFamily="34" charset="0"/>
                        </a:rPr>
                        <a:t> DESPOUYS</a:t>
                      </a:r>
                      <a:endParaRPr lang="fr-FR" sz="16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Arial Narrow" pitchFamily="34" charset="0"/>
                        </a:rPr>
                        <a:t>Tous les jours de la semaine</a:t>
                      </a:r>
                      <a:endParaRPr lang="fr-FR" sz="1600" dirty="0">
                        <a:latin typeface="Arial Narrow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 err="1" smtClean="0">
                          <a:latin typeface="Arial Narrow" pitchFamily="34" charset="0"/>
                        </a:rPr>
                        <a:t>Sécrétariat</a:t>
                      </a:r>
                      <a:r>
                        <a:rPr lang="fr-FR" sz="1600" dirty="0" smtClean="0">
                          <a:latin typeface="Arial Narrow" pitchFamily="34" charset="0"/>
                        </a:rPr>
                        <a:t> Lycée</a:t>
                      </a:r>
                      <a:endParaRPr lang="fr-FR" sz="16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Arial Narrow" pitchFamily="34" charset="0"/>
                        </a:rPr>
                        <a:t>Mme DEDRYVER</a:t>
                      </a:r>
                      <a:endParaRPr lang="fr-FR" sz="16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Arial Narrow" pitchFamily="34" charset="0"/>
                        </a:rPr>
                        <a:t>Tous les jours de la semaine </a:t>
                      </a:r>
                      <a:endParaRPr lang="fr-FR" sz="1600" dirty="0">
                        <a:latin typeface="Arial Narrow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374387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57200" y="1481328"/>
            <a:ext cx="8507288" cy="4525963"/>
          </a:xfrm>
        </p:spPr>
        <p:txBody>
          <a:bodyPr>
            <a:normAutofit/>
          </a:bodyPr>
          <a:lstStyle/>
          <a:p>
            <a:r>
              <a:rPr lang="fr-FR" sz="2800" dirty="0" smtClean="0">
                <a:latin typeface="Arial Narrow" pitchFamily="34" charset="0"/>
              </a:rPr>
              <a:t>Décision du conseil régional.</a:t>
            </a:r>
          </a:p>
          <a:p>
            <a:r>
              <a:rPr lang="fr-FR" sz="2800" dirty="0" smtClean="0">
                <a:latin typeface="Arial Narrow" pitchFamily="34" charset="0"/>
              </a:rPr>
              <a:t>e-coupon de 200€ + 20€ </a:t>
            </a:r>
          </a:p>
          <a:p>
            <a:r>
              <a:rPr lang="fr-FR" sz="2800" dirty="0" smtClean="0">
                <a:latin typeface="Arial Narrow" pitchFamily="34" charset="0"/>
              </a:rPr>
              <a:t>Démarche en ligne via le site </a:t>
            </a:r>
            <a:r>
              <a:rPr lang="fr-FR" sz="2800" dirty="0" smtClean="0">
                <a:solidFill>
                  <a:srgbClr val="FF0000"/>
                </a:solidFill>
                <a:latin typeface="Arial Narrow" pitchFamily="34" charset="0"/>
              </a:rPr>
              <a:t>mesdemarches.aidesrentree.fr</a:t>
            </a:r>
          </a:p>
          <a:p>
            <a:r>
              <a:rPr lang="fr-FR" sz="2800" dirty="0" smtClean="0">
                <a:latin typeface="Arial Narrow" pitchFamily="34" charset="0"/>
              </a:rPr>
              <a:t>Validation de la demande par l’établissement</a:t>
            </a:r>
          </a:p>
          <a:p>
            <a:r>
              <a:rPr lang="fr-FR" sz="2800" dirty="0" smtClean="0">
                <a:latin typeface="Arial Narrow" pitchFamily="34" charset="0"/>
              </a:rPr>
              <a:t>Edition par les familles des e-coupon</a:t>
            </a:r>
          </a:p>
          <a:p>
            <a:r>
              <a:rPr lang="fr-FR" sz="2800" dirty="0" smtClean="0">
                <a:latin typeface="Arial Narrow" pitchFamily="34" charset="0"/>
              </a:rPr>
              <a:t>Choix du libraire </a:t>
            </a:r>
          </a:p>
          <a:p>
            <a:r>
              <a:rPr lang="fr-FR" sz="2800" dirty="0" smtClean="0">
                <a:latin typeface="Arial Narrow" pitchFamily="34" charset="0"/>
              </a:rPr>
              <a:t>Récupération des livres.</a:t>
            </a:r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Arial Narrow" pitchFamily="34" charset="0"/>
              </a:rPr>
              <a:t>Les manuels scolaires</a:t>
            </a:r>
            <a:endParaRPr lang="fr-FR" dirty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1187624" y="1484784"/>
            <a:ext cx="6948263" cy="914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433" tIns="41217" rIns="82433" bIns="41217">
            <a:spAutoFit/>
          </a:bodyPr>
          <a:lstStyle/>
          <a:p>
            <a:endParaRPr lang="fr-FR" dirty="0">
              <a:latin typeface="Arial Narrow" pitchFamily="34" charset="0"/>
            </a:endParaRPr>
          </a:p>
          <a:p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34365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ZoneTexte 7"/>
          <p:cNvSpPr txBox="1">
            <a:spLocks noChangeArrowheads="1"/>
          </p:cNvSpPr>
          <p:nvPr/>
        </p:nvSpPr>
        <p:spPr bwMode="auto">
          <a:xfrm>
            <a:off x="179512" y="829036"/>
            <a:ext cx="8736968" cy="42382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433" tIns="41217" rIns="82433" bIns="41217">
            <a:spAutoFit/>
          </a:bodyPr>
          <a:lstStyle/>
          <a:p>
            <a:pPr algn="ctr"/>
            <a:r>
              <a:rPr lang="fr-FR" sz="2800" dirty="0">
                <a:latin typeface="Arial Narrow" pitchFamily="34" charset="0"/>
              </a:rPr>
              <a:t>Election des représentants de </a:t>
            </a:r>
            <a:r>
              <a:rPr lang="fr-FR" sz="2800" dirty="0" smtClean="0">
                <a:latin typeface="Arial Narrow" pitchFamily="34" charset="0"/>
              </a:rPr>
              <a:t>parents au </a:t>
            </a:r>
            <a:r>
              <a:rPr lang="fr-FR" sz="2800" dirty="0">
                <a:latin typeface="Arial Narrow" pitchFamily="34" charset="0"/>
              </a:rPr>
              <a:t>conseil d’administration</a:t>
            </a:r>
          </a:p>
          <a:p>
            <a:endParaRPr lang="fr-FR" sz="2800" dirty="0">
              <a:latin typeface="Arial Narrow" pitchFamily="34" charset="0"/>
            </a:endParaRPr>
          </a:p>
          <a:p>
            <a:pPr algn="ctr"/>
            <a:r>
              <a:rPr lang="fr-FR" sz="2800" b="1" dirty="0">
                <a:latin typeface="Arial Narrow" pitchFamily="34" charset="0"/>
              </a:rPr>
              <a:t>    vendredi </a:t>
            </a:r>
            <a:r>
              <a:rPr lang="fr-FR" sz="2800" b="1" dirty="0" smtClean="0">
                <a:latin typeface="Arial Narrow" pitchFamily="34" charset="0"/>
              </a:rPr>
              <a:t>11 </a:t>
            </a:r>
            <a:r>
              <a:rPr lang="fr-FR" sz="2800" b="1" dirty="0">
                <a:latin typeface="Arial Narrow" pitchFamily="34" charset="0"/>
              </a:rPr>
              <a:t>octobre de 10h00 à 16h00</a:t>
            </a:r>
          </a:p>
          <a:p>
            <a:pPr algn="ctr"/>
            <a:r>
              <a:rPr lang="fr-FR" sz="2800" dirty="0" smtClean="0">
                <a:latin typeface="Arial Narrow" pitchFamily="34" charset="0"/>
              </a:rPr>
              <a:t>       </a:t>
            </a:r>
          </a:p>
          <a:p>
            <a:pPr algn="ctr"/>
            <a:r>
              <a:rPr lang="fr-FR" sz="2800" dirty="0" smtClean="0">
                <a:latin typeface="Arial Narrow" pitchFamily="34" charset="0"/>
              </a:rPr>
              <a:t>vote </a:t>
            </a:r>
            <a:r>
              <a:rPr lang="fr-FR" sz="2800" dirty="0">
                <a:latin typeface="Arial Narrow" pitchFamily="34" charset="0"/>
              </a:rPr>
              <a:t>par correspondance du </a:t>
            </a:r>
            <a:r>
              <a:rPr lang="fr-FR" sz="2800" dirty="0" smtClean="0">
                <a:latin typeface="Arial Narrow" pitchFamily="34" charset="0"/>
              </a:rPr>
              <a:t>7 </a:t>
            </a:r>
            <a:r>
              <a:rPr lang="fr-FR" sz="2800" dirty="0">
                <a:latin typeface="Arial Narrow" pitchFamily="34" charset="0"/>
              </a:rPr>
              <a:t>au </a:t>
            </a:r>
            <a:r>
              <a:rPr lang="fr-FR" sz="2800" dirty="0" smtClean="0">
                <a:latin typeface="Arial Narrow" pitchFamily="34" charset="0"/>
              </a:rPr>
              <a:t>11 </a:t>
            </a:r>
            <a:r>
              <a:rPr lang="fr-FR" sz="2800" dirty="0">
                <a:latin typeface="Arial Narrow" pitchFamily="34" charset="0"/>
              </a:rPr>
              <a:t>octobre</a:t>
            </a:r>
          </a:p>
          <a:p>
            <a:endParaRPr lang="fr-FR" sz="2800" dirty="0" smtClean="0">
              <a:latin typeface="Arial Narrow" pitchFamily="34" charset="0"/>
            </a:endParaRPr>
          </a:p>
          <a:p>
            <a:pPr algn="ctr"/>
            <a:endParaRPr lang="fr-FR" sz="2800" dirty="0" smtClean="0">
              <a:latin typeface="Arial Narrow" pitchFamily="34" charset="0"/>
            </a:endParaRPr>
          </a:p>
          <a:p>
            <a:pPr algn="ctr"/>
            <a:r>
              <a:rPr lang="fr-FR" sz="2800" b="1" dirty="0" smtClean="0">
                <a:latin typeface="Arial Narrow" pitchFamily="34" charset="0"/>
              </a:rPr>
              <a:t>Rencontre parents professeurs secondes </a:t>
            </a:r>
          </a:p>
          <a:p>
            <a:pPr algn="ctr"/>
            <a:endParaRPr lang="fr-FR" dirty="0"/>
          </a:p>
          <a:p>
            <a:endParaRPr lang="fr-F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1818241"/>
              </p:ext>
            </p:extLst>
          </p:nvPr>
        </p:nvGraphicFramePr>
        <p:xfrm>
          <a:off x="914401" y="830456"/>
          <a:ext cx="7099032" cy="18988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03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243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243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2375"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classes</a:t>
                      </a:r>
                      <a:endParaRPr lang="fr-FR" sz="1600" b="1" dirty="0"/>
                    </a:p>
                  </a:txBody>
                  <a:tcPr marL="82944" marR="82944" marT="40884" marB="4088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Professeurs</a:t>
                      </a:r>
                      <a:endParaRPr lang="fr-FR" sz="1600" b="1" dirty="0"/>
                    </a:p>
                  </a:txBody>
                  <a:tcPr marL="82944" marR="82944" marT="40884" marB="4088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salles</a:t>
                      </a:r>
                      <a:endParaRPr lang="fr-FR" sz="1600" b="1" dirty="0"/>
                    </a:p>
                  </a:txBody>
                  <a:tcPr marL="82944" marR="82944" marT="40884" marB="40884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614"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latin typeface="Arial Narrow" pitchFamily="34" charset="0"/>
                        </a:rPr>
                        <a:t>2de 1</a:t>
                      </a:r>
                      <a:endParaRPr lang="fr-FR" sz="1600" b="1" dirty="0">
                        <a:latin typeface="Arial Narrow" pitchFamily="34" charset="0"/>
                      </a:endParaRPr>
                    </a:p>
                  </a:txBody>
                  <a:tcPr marL="82944" marR="82944" marT="40884" marB="4088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latin typeface="Arial Narrow" pitchFamily="34" charset="0"/>
                        </a:rPr>
                        <a:t>Mme</a:t>
                      </a:r>
                      <a:endParaRPr lang="fr-FR" sz="1600" b="1" dirty="0">
                        <a:latin typeface="Arial Narrow" pitchFamily="34" charset="0"/>
                      </a:endParaRPr>
                    </a:p>
                  </a:txBody>
                  <a:tcPr marL="82944" marR="82944" marT="40884" marB="4088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latin typeface="Arial Narrow" pitchFamily="34" charset="0"/>
                        </a:rPr>
                        <a:t>5</a:t>
                      </a:r>
                      <a:endParaRPr lang="fr-FR" sz="1600" b="1" dirty="0">
                        <a:latin typeface="Arial Narrow" pitchFamily="34" charset="0"/>
                      </a:endParaRPr>
                    </a:p>
                  </a:txBody>
                  <a:tcPr marL="82944" marR="82944" marT="40884" marB="40884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614"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latin typeface="Arial Narrow" pitchFamily="34" charset="0"/>
                        </a:rPr>
                        <a:t>2de 2</a:t>
                      </a:r>
                      <a:endParaRPr lang="fr-FR" sz="1600" b="1" dirty="0">
                        <a:latin typeface="Arial Narrow" pitchFamily="34" charset="0"/>
                      </a:endParaRPr>
                    </a:p>
                  </a:txBody>
                  <a:tcPr marL="82944" marR="82944" marT="40884" marB="4088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latin typeface="Arial Narrow" pitchFamily="34" charset="0"/>
                        </a:rPr>
                        <a:t>M</a:t>
                      </a:r>
                      <a:endParaRPr lang="fr-FR" sz="1600" b="1" dirty="0">
                        <a:latin typeface="Arial Narrow" pitchFamily="34" charset="0"/>
                      </a:endParaRPr>
                    </a:p>
                  </a:txBody>
                  <a:tcPr marL="82944" marR="82944" marT="40884" marB="4088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latin typeface="Arial Narrow" pitchFamily="34" charset="0"/>
                        </a:rPr>
                        <a:t>10</a:t>
                      </a:r>
                      <a:endParaRPr lang="fr-FR" sz="1600" b="1" dirty="0">
                        <a:latin typeface="Arial Narrow" pitchFamily="34" charset="0"/>
                      </a:endParaRPr>
                    </a:p>
                  </a:txBody>
                  <a:tcPr marL="82944" marR="82944" marT="40884" marB="40884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1614"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latin typeface="Arial Narrow" pitchFamily="34" charset="0"/>
                        </a:rPr>
                        <a:t>2de 3</a:t>
                      </a:r>
                      <a:endParaRPr lang="fr-FR" sz="1600" b="1" dirty="0">
                        <a:latin typeface="Arial Narrow" pitchFamily="34" charset="0"/>
                      </a:endParaRPr>
                    </a:p>
                  </a:txBody>
                  <a:tcPr marL="82944" marR="82944" marT="40884" marB="4088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latin typeface="Arial Narrow" pitchFamily="34" charset="0"/>
                        </a:rPr>
                        <a:t>Mme</a:t>
                      </a:r>
                      <a:endParaRPr lang="fr-FR" sz="1600" b="1" dirty="0">
                        <a:latin typeface="Arial Narrow" pitchFamily="34" charset="0"/>
                      </a:endParaRPr>
                    </a:p>
                  </a:txBody>
                  <a:tcPr marL="82944" marR="82944" marT="40884" marB="4088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latin typeface="Arial Narrow" pitchFamily="34" charset="0"/>
                        </a:rPr>
                        <a:t>11</a:t>
                      </a:r>
                      <a:endParaRPr lang="fr-FR" sz="1600" b="1" dirty="0">
                        <a:latin typeface="Arial Narrow" pitchFamily="34" charset="0"/>
                      </a:endParaRPr>
                    </a:p>
                  </a:txBody>
                  <a:tcPr marL="82944" marR="82944" marT="40884" marB="40884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1614"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latin typeface="Arial Narrow" pitchFamily="34" charset="0"/>
                        </a:rPr>
                        <a:t>2de 4</a:t>
                      </a:r>
                      <a:endParaRPr lang="fr-FR" sz="1600" b="1" dirty="0">
                        <a:latin typeface="Arial Narrow" pitchFamily="34" charset="0"/>
                      </a:endParaRPr>
                    </a:p>
                  </a:txBody>
                  <a:tcPr marL="82944" marR="82944" marT="40884" marB="4088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latin typeface="Arial Narrow" pitchFamily="34" charset="0"/>
                        </a:rPr>
                        <a:t>M.</a:t>
                      </a:r>
                      <a:r>
                        <a:rPr lang="fr-FR" sz="1600" b="1" baseline="0" dirty="0" smtClean="0">
                          <a:latin typeface="Arial Narrow" pitchFamily="34" charset="0"/>
                        </a:rPr>
                        <a:t> </a:t>
                      </a:r>
                      <a:endParaRPr lang="fr-FR" sz="1600" b="1" dirty="0">
                        <a:latin typeface="Arial Narrow" pitchFamily="34" charset="0"/>
                      </a:endParaRPr>
                    </a:p>
                  </a:txBody>
                  <a:tcPr marL="82944" marR="82944" marT="40884" marB="4088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latin typeface="Arial Narrow" pitchFamily="34" charset="0"/>
                        </a:rPr>
                        <a:t>12</a:t>
                      </a:r>
                      <a:endParaRPr lang="fr-FR" sz="1600" b="1" dirty="0">
                        <a:latin typeface="Arial Narrow" pitchFamily="34" charset="0"/>
                      </a:endParaRPr>
                    </a:p>
                  </a:txBody>
                  <a:tcPr marL="82944" marR="82944" marT="40884" marB="40884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4629" name="ZoneTexte 3"/>
          <p:cNvSpPr txBox="1">
            <a:spLocks noChangeArrowheads="1"/>
          </p:cNvSpPr>
          <p:nvPr/>
        </p:nvSpPr>
        <p:spPr bwMode="auto">
          <a:xfrm>
            <a:off x="2098080" y="5158760"/>
            <a:ext cx="4867200" cy="637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433" tIns="41217" rIns="82433" bIns="41217">
            <a:spAutoFit/>
          </a:bodyPr>
          <a:lstStyle/>
          <a:p>
            <a:pPr algn="ctr"/>
            <a:r>
              <a:rPr lang="fr-FR" b="1" dirty="0">
                <a:latin typeface="Arial Narrow" pitchFamily="34" charset="0"/>
              </a:rPr>
              <a:t>Merci de votre attention</a:t>
            </a:r>
          </a:p>
          <a:p>
            <a:pPr algn="ctr"/>
            <a:r>
              <a:rPr lang="fr-FR" b="1" dirty="0" smtClean="0">
                <a:latin typeface="Arial Narrow" pitchFamily="34" charset="0"/>
              </a:rPr>
              <a:t>Belle rencontre</a:t>
            </a:r>
            <a:endParaRPr lang="fr-FR" b="1" dirty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14"/>
          <p:cNvSpPr txBox="1">
            <a:spLocks noChangeArrowheads="1"/>
          </p:cNvSpPr>
          <p:nvPr/>
        </p:nvSpPr>
        <p:spPr bwMode="auto">
          <a:xfrm>
            <a:off x="1275840" y="2393416"/>
            <a:ext cx="7868160" cy="363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5" tIns="45718" rIns="91435" bIns="45718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fr-FR" sz="2200" dirty="0"/>
              <a:t> </a:t>
            </a:r>
            <a:endParaRPr lang="fr-FR" dirty="0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989280" y="1297498"/>
            <a:ext cx="7269120" cy="1031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433" tIns="41217" rIns="82433" bIns="41217">
            <a:spAutoFit/>
          </a:bodyPr>
          <a:lstStyle/>
          <a:p>
            <a:pPr algn="just">
              <a:lnSpc>
                <a:spcPct val="80000"/>
              </a:lnSpc>
              <a:spcBef>
                <a:spcPct val="20000"/>
              </a:spcBef>
            </a:pPr>
            <a:endParaRPr lang="fr-FR" sz="2200" dirty="0"/>
          </a:p>
          <a:p>
            <a:pPr algn="just">
              <a:lnSpc>
                <a:spcPct val="80000"/>
              </a:lnSpc>
              <a:spcBef>
                <a:spcPct val="20000"/>
              </a:spcBef>
            </a:pPr>
            <a:endParaRPr lang="fr-FR" sz="2200" dirty="0"/>
          </a:p>
          <a:p>
            <a:pPr algn="just">
              <a:lnSpc>
                <a:spcPct val="80000"/>
              </a:lnSpc>
              <a:spcBef>
                <a:spcPct val="20000"/>
              </a:spcBef>
            </a:pPr>
            <a:endParaRPr lang="fr-FR" sz="2200" dirty="0"/>
          </a:p>
        </p:txBody>
      </p:sp>
      <p:sp>
        <p:nvSpPr>
          <p:cNvPr id="3077" name="ZoneTexte 7"/>
          <p:cNvSpPr txBox="1">
            <a:spLocks noChangeArrowheads="1"/>
          </p:cNvSpPr>
          <p:nvPr/>
        </p:nvSpPr>
        <p:spPr bwMode="auto">
          <a:xfrm>
            <a:off x="756000" y="1863912"/>
            <a:ext cx="8136480" cy="2545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433" tIns="41217" rIns="82433" bIns="41217">
            <a:spAutoFit/>
          </a:bodyPr>
          <a:lstStyle/>
          <a:p>
            <a:r>
              <a:rPr lang="fr-FR" sz="3200" b="1" dirty="0">
                <a:latin typeface="Arial Narrow" pitchFamily="34" charset="0"/>
              </a:rPr>
              <a:t>Réunion en 2 </a:t>
            </a:r>
            <a:r>
              <a:rPr lang="fr-FR" sz="3200" b="1" dirty="0" smtClean="0">
                <a:latin typeface="Arial Narrow" pitchFamily="34" charset="0"/>
              </a:rPr>
              <a:t>temps</a:t>
            </a:r>
            <a:endParaRPr lang="fr-FR" sz="3200" b="1" dirty="0">
              <a:latin typeface="Arial Narrow" pitchFamily="34" charset="0"/>
            </a:endParaRPr>
          </a:p>
          <a:p>
            <a:pPr>
              <a:buFontTx/>
              <a:buChar char="-"/>
            </a:pPr>
            <a:endParaRPr lang="fr-FR" sz="3200" b="1" dirty="0">
              <a:latin typeface="Arial Narrow" pitchFamily="34" charset="0"/>
            </a:endParaRPr>
          </a:p>
          <a:p>
            <a:pPr>
              <a:buFontTx/>
              <a:buChar char="-"/>
            </a:pPr>
            <a:r>
              <a:rPr lang="fr-FR" sz="3200" b="1" dirty="0">
                <a:latin typeface="Arial Narrow" pitchFamily="34" charset="0"/>
              </a:rPr>
              <a:t>p</a:t>
            </a:r>
            <a:r>
              <a:rPr lang="fr-FR" sz="3200" b="1" dirty="0" smtClean="0">
                <a:latin typeface="Arial Narrow" pitchFamily="34" charset="0"/>
              </a:rPr>
              <a:t>lénière </a:t>
            </a:r>
            <a:endParaRPr lang="fr-FR" sz="3200" b="1" dirty="0">
              <a:latin typeface="Arial Narrow" pitchFamily="34" charset="0"/>
            </a:endParaRPr>
          </a:p>
          <a:p>
            <a:pPr>
              <a:buFontTx/>
              <a:buChar char="-"/>
            </a:pPr>
            <a:r>
              <a:rPr lang="fr-FR" sz="3200" b="1" dirty="0" smtClean="0">
                <a:latin typeface="Arial Narrow" pitchFamily="34" charset="0"/>
              </a:rPr>
              <a:t>temps </a:t>
            </a:r>
            <a:r>
              <a:rPr lang="fr-FR" sz="3200" b="1" dirty="0">
                <a:latin typeface="Arial Narrow" pitchFamily="34" charset="0"/>
              </a:rPr>
              <a:t>de rencontre avec </a:t>
            </a:r>
            <a:r>
              <a:rPr lang="fr-FR" sz="3200" b="1" dirty="0" smtClean="0">
                <a:latin typeface="Arial Narrow" pitchFamily="34" charset="0"/>
              </a:rPr>
              <a:t>le professeur principal et l’équipe pédagogique de </a:t>
            </a:r>
            <a:r>
              <a:rPr lang="fr-FR" sz="3200" b="1" dirty="0">
                <a:latin typeface="Arial Narrow" pitchFamily="34" charset="0"/>
              </a:rPr>
              <a:t>votre </a:t>
            </a:r>
            <a:r>
              <a:rPr lang="fr-FR" sz="3200" b="1" dirty="0" smtClean="0">
                <a:latin typeface="Arial Narrow" pitchFamily="34" charset="0"/>
              </a:rPr>
              <a:t>enfant</a:t>
            </a:r>
            <a:endParaRPr lang="fr-FR" sz="3200" b="1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14"/>
          <p:cNvSpPr txBox="1">
            <a:spLocks noChangeArrowheads="1"/>
          </p:cNvSpPr>
          <p:nvPr/>
        </p:nvSpPr>
        <p:spPr bwMode="auto">
          <a:xfrm>
            <a:off x="1275840" y="2393416"/>
            <a:ext cx="7868160" cy="363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5" tIns="45718" rIns="91435" bIns="45718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fr-FR" sz="2200" dirty="0"/>
              <a:t> </a:t>
            </a:r>
            <a:endParaRPr lang="fr-FR" dirty="0"/>
          </a:p>
        </p:txBody>
      </p:sp>
      <p:sp>
        <p:nvSpPr>
          <p:cNvPr id="4100" name="Rectangle 5"/>
          <p:cNvSpPr>
            <a:spLocks noChangeArrowheads="1"/>
          </p:cNvSpPr>
          <p:nvPr/>
        </p:nvSpPr>
        <p:spPr bwMode="auto">
          <a:xfrm>
            <a:off x="989280" y="1297498"/>
            <a:ext cx="7269120" cy="1031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433" tIns="41217" rIns="82433" bIns="41217">
            <a:spAutoFit/>
          </a:bodyPr>
          <a:lstStyle/>
          <a:p>
            <a:pPr algn="just">
              <a:lnSpc>
                <a:spcPct val="80000"/>
              </a:lnSpc>
              <a:spcBef>
                <a:spcPct val="20000"/>
              </a:spcBef>
            </a:pPr>
            <a:endParaRPr lang="fr-FR" sz="2200" dirty="0"/>
          </a:p>
          <a:p>
            <a:pPr algn="just">
              <a:lnSpc>
                <a:spcPct val="80000"/>
              </a:lnSpc>
              <a:spcBef>
                <a:spcPct val="20000"/>
              </a:spcBef>
            </a:pPr>
            <a:endParaRPr lang="fr-FR" sz="2200" dirty="0"/>
          </a:p>
          <a:p>
            <a:pPr algn="just">
              <a:lnSpc>
                <a:spcPct val="80000"/>
              </a:lnSpc>
              <a:spcBef>
                <a:spcPct val="20000"/>
              </a:spcBef>
            </a:pPr>
            <a:endParaRPr lang="fr-FR" sz="2200" dirty="0"/>
          </a:p>
        </p:txBody>
      </p:sp>
      <p:sp>
        <p:nvSpPr>
          <p:cNvPr id="4101" name="ZoneTexte 7"/>
          <p:cNvSpPr txBox="1">
            <a:spLocks noChangeArrowheads="1"/>
          </p:cNvSpPr>
          <p:nvPr/>
        </p:nvSpPr>
        <p:spPr bwMode="auto">
          <a:xfrm>
            <a:off x="0" y="548680"/>
            <a:ext cx="9144000" cy="3961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433" tIns="41217" rIns="82433" bIns="41217">
            <a:spAutoFit/>
          </a:bodyPr>
          <a:lstStyle/>
          <a:p>
            <a:pPr algn="ctr"/>
            <a:r>
              <a:rPr lang="fr-FR" sz="2800" b="1" dirty="0">
                <a:latin typeface="Arial Narrow" pitchFamily="34" charset="0"/>
              </a:rPr>
              <a:t>Ceux qui ont le plaisir de vous accueillir à </a:t>
            </a:r>
            <a:r>
              <a:rPr lang="fr-FR" sz="2800" b="1" dirty="0" smtClean="0">
                <a:latin typeface="Arial Narrow" pitchFamily="34" charset="0"/>
              </a:rPr>
              <a:t>Alcide</a:t>
            </a:r>
            <a:endParaRPr lang="fr-FR" sz="2800" b="1" dirty="0">
              <a:latin typeface="Arial Narrow" pitchFamily="34" charset="0"/>
            </a:endParaRPr>
          </a:p>
          <a:p>
            <a:pPr algn="ctr"/>
            <a:endParaRPr lang="fr-FR" sz="2800" b="1" dirty="0">
              <a:latin typeface="Arial Narrow" pitchFamily="34" charset="0"/>
            </a:endParaRPr>
          </a:p>
          <a:p>
            <a:pPr algn="ctr"/>
            <a:r>
              <a:rPr lang="fr-FR" sz="2800" b="1" dirty="0" smtClean="0">
                <a:latin typeface="Arial Narrow" pitchFamily="34" charset="0"/>
              </a:rPr>
              <a:t>L’Equipe de Direction: </a:t>
            </a:r>
          </a:p>
          <a:p>
            <a:pPr algn="ctr"/>
            <a:r>
              <a:rPr lang="fr-FR" sz="2800" b="1" dirty="0" smtClean="0">
                <a:latin typeface="Arial Narrow" pitchFamily="34" charset="0"/>
              </a:rPr>
              <a:t>M le </a:t>
            </a:r>
            <a:r>
              <a:rPr lang="fr-FR" sz="2800" b="1" dirty="0">
                <a:latin typeface="Arial Narrow" pitchFamily="34" charset="0"/>
              </a:rPr>
              <a:t>conseillère principale d’éducation</a:t>
            </a:r>
          </a:p>
          <a:p>
            <a:pPr algn="ctr"/>
            <a:endParaRPr lang="fr-FR" sz="2800" b="1" dirty="0">
              <a:latin typeface="Arial Narrow" pitchFamily="34" charset="0"/>
            </a:endParaRPr>
          </a:p>
          <a:p>
            <a:pPr algn="ctr"/>
            <a:r>
              <a:rPr lang="fr-FR" sz="2800" b="1" dirty="0" smtClean="0">
                <a:latin typeface="Arial Narrow" pitchFamily="34" charset="0"/>
              </a:rPr>
              <a:t>les </a:t>
            </a:r>
            <a:r>
              <a:rPr lang="fr-FR" sz="2800" b="1" dirty="0">
                <a:latin typeface="Arial Narrow" pitchFamily="34" charset="0"/>
              </a:rPr>
              <a:t>professeurs principaux de </a:t>
            </a:r>
            <a:r>
              <a:rPr lang="fr-FR" sz="2800" b="1" dirty="0" smtClean="0">
                <a:latin typeface="Arial Narrow" pitchFamily="34" charset="0"/>
              </a:rPr>
              <a:t>seconde</a:t>
            </a:r>
          </a:p>
          <a:p>
            <a:pPr algn="ctr"/>
            <a:r>
              <a:rPr lang="fr-FR" sz="2800" b="1" dirty="0">
                <a:latin typeface="Arial Narrow" pitchFamily="34" charset="0"/>
              </a:rPr>
              <a:t>l</a:t>
            </a:r>
            <a:r>
              <a:rPr lang="fr-FR" sz="2800" b="1" dirty="0" smtClean="0">
                <a:latin typeface="Arial Narrow" pitchFamily="34" charset="0"/>
              </a:rPr>
              <a:t>es équipes de seconde</a:t>
            </a:r>
          </a:p>
          <a:p>
            <a:pPr algn="ctr"/>
            <a:endParaRPr lang="fr-FR" sz="2800" b="1" dirty="0" smtClean="0">
              <a:latin typeface="Arial Narrow" pitchFamily="34" charset="0"/>
            </a:endParaRPr>
          </a:p>
          <a:p>
            <a:pPr algn="ctr"/>
            <a:endParaRPr lang="fr-FR" sz="2800" b="1" dirty="0" smtClean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endParaRPr lang="fr-FR" b="1" dirty="0" smtClean="0">
              <a:latin typeface="Arial Narrow" pitchFamily="34" charset="0"/>
            </a:endParaRPr>
          </a:p>
          <a:p>
            <a:pPr lvl="1"/>
            <a:endParaRPr lang="fr-FR" b="1" dirty="0" smtClean="0">
              <a:latin typeface="Arial Narrow" pitchFamily="34" charset="0"/>
            </a:endParaRPr>
          </a:p>
          <a:p>
            <a:pPr lvl="1"/>
            <a:endParaRPr lang="fr-FR" b="1" dirty="0">
              <a:latin typeface="Arial Narrow" pitchFamily="34" charset="0"/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Arial Narrow" pitchFamily="34" charset="0"/>
              </a:rPr>
              <a:t>La rentrée 2019</a:t>
            </a:r>
            <a:endParaRPr lang="fr-FR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14"/>
          <p:cNvSpPr txBox="1">
            <a:spLocks noChangeArrowheads="1"/>
          </p:cNvSpPr>
          <p:nvPr/>
        </p:nvSpPr>
        <p:spPr bwMode="auto">
          <a:xfrm>
            <a:off x="971600" y="2204864"/>
            <a:ext cx="7868160" cy="3305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5" tIns="45718" rIns="91435" bIns="45718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fr-FR" sz="2200" dirty="0" smtClean="0">
                <a:latin typeface="Arial Narrow" pitchFamily="34" charset="0"/>
              </a:rPr>
              <a:t>Des espaces à disposition des élèves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fr-FR" sz="2200" dirty="0" smtClean="0">
                <a:latin typeface="Arial Narrow" pitchFamily="34" charset="0"/>
              </a:rPr>
              <a:t> </a:t>
            </a:r>
            <a:r>
              <a:rPr lang="fr-FR" sz="2200" b="1" dirty="0" smtClean="0">
                <a:latin typeface="Arial Narrow" pitchFamily="34" charset="0"/>
              </a:rPr>
              <a:t>CDI</a:t>
            </a:r>
            <a:r>
              <a:rPr lang="fr-FR" sz="2200" dirty="0">
                <a:latin typeface="Arial Narrow" pitchFamily="34" charset="0"/>
              </a:rPr>
              <a:t>, </a:t>
            </a:r>
            <a:r>
              <a:rPr lang="fr-FR" sz="2200" b="1" dirty="0" smtClean="0">
                <a:latin typeface="Arial Narrow" pitchFamily="34" charset="0"/>
              </a:rPr>
              <a:t>Foyer des élèves,</a:t>
            </a:r>
            <a:r>
              <a:rPr lang="fr-FR" sz="2200" dirty="0" smtClean="0">
                <a:latin typeface="Arial Narrow" pitchFamily="34" charset="0"/>
              </a:rPr>
              <a:t> </a:t>
            </a:r>
            <a:r>
              <a:rPr lang="fr-FR" sz="2200" b="1" dirty="0" smtClean="0">
                <a:latin typeface="Arial Narrow" pitchFamily="34" charset="0"/>
              </a:rPr>
              <a:t>une </a:t>
            </a:r>
            <a:r>
              <a:rPr lang="fr-FR" sz="2200" b="1" dirty="0">
                <a:latin typeface="Arial Narrow" pitchFamily="34" charset="0"/>
              </a:rPr>
              <a:t>salle de </a:t>
            </a:r>
            <a:r>
              <a:rPr lang="fr-FR" sz="2200" b="1" dirty="0" smtClean="0">
                <a:latin typeface="Arial Narrow" pitchFamily="34" charset="0"/>
              </a:rPr>
              <a:t>travail</a:t>
            </a:r>
            <a:endParaRPr lang="fr-FR" sz="2200" b="1" dirty="0">
              <a:latin typeface="Arial Narrow" pitchFamily="34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fr-FR" sz="2200" b="1" dirty="0">
                <a:latin typeface="Arial Narrow" pitchFamily="34" charset="0"/>
              </a:rPr>
              <a:t> </a:t>
            </a:r>
            <a:r>
              <a:rPr lang="fr-FR" sz="2200" dirty="0">
                <a:latin typeface="Arial Narrow" pitchFamily="34" charset="0"/>
              </a:rPr>
              <a:t>sont accessibles en dehors des heures de cours et à tout moment de la journée en fonction de l’emploi du temps,  ce qui permet aux élèves de s’avancer dans leurs  travaux scolaires</a:t>
            </a:r>
            <a:r>
              <a:rPr lang="fr-FR" sz="2200" i="1" dirty="0" smtClean="0"/>
              <a:t>.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fr-FR" sz="2200" i="1" dirty="0" smtClean="0"/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fr-FR" sz="2400" b="1" dirty="0" smtClean="0">
                <a:solidFill>
                  <a:srgbClr val="FF0000"/>
                </a:solidFill>
                <a:latin typeface="Arial Narrow" pitchFamily="34" charset="0"/>
              </a:rPr>
              <a:t>Notre démarche: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fr-FR" sz="2400" b="1" dirty="0" smtClean="0">
                <a:solidFill>
                  <a:srgbClr val="FF0000"/>
                </a:solidFill>
                <a:latin typeface="Arial Narrow" pitchFamily="34" charset="0"/>
              </a:rPr>
              <a:t>soutenir les élèves dans leur parcours scolaire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fr-FR" sz="2400" b="1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</a:p>
          <a:p>
            <a:pPr algn="just">
              <a:lnSpc>
                <a:spcPct val="80000"/>
              </a:lnSpc>
              <a:spcBef>
                <a:spcPct val="20000"/>
              </a:spcBef>
            </a:pPr>
            <a:endParaRPr lang="fr-FR" dirty="0"/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899592" y="404664"/>
            <a:ext cx="7632848" cy="1283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433" tIns="41217" rIns="82433" bIns="41217">
            <a:spAutoFit/>
          </a:bodyPr>
          <a:lstStyle/>
          <a:p>
            <a:pPr algn="just">
              <a:lnSpc>
                <a:spcPct val="80000"/>
              </a:lnSpc>
              <a:spcBef>
                <a:spcPct val="20000"/>
              </a:spcBef>
            </a:pPr>
            <a:endParaRPr lang="fr-FR" sz="2000" dirty="0"/>
          </a:p>
          <a:p>
            <a:pPr algn="just">
              <a:lnSpc>
                <a:spcPct val="80000"/>
              </a:lnSpc>
              <a:spcBef>
                <a:spcPct val="20000"/>
              </a:spcBef>
            </a:pPr>
            <a:r>
              <a:rPr lang="fr-FR" sz="2000" dirty="0" smtClean="0">
                <a:latin typeface="Arial Narrow" pitchFamily="34" charset="0"/>
              </a:rPr>
              <a:t>La journée de cours débute à</a:t>
            </a:r>
            <a:r>
              <a:rPr lang="fr-FR" sz="2000" b="1" dirty="0" smtClean="0">
                <a:latin typeface="Arial Narrow" pitchFamily="34" charset="0"/>
              </a:rPr>
              <a:t> 8h00 </a:t>
            </a:r>
            <a:r>
              <a:rPr lang="fr-FR" sz="2000" dirty="0" smtClean="0">
                <a:latin typeface="Arial Narrow" pitchFamily="34" charset="0"/>
              </a:rPr>
              <a:t>et se termine à </a:t>
            </a:r>
            <a:r>
              <a:rPr lang="fr-FR" sz="2000" b="1" dirty="0" smtClean="0">
                <a:latin typeface="Arial Narrow" pitchFamily="34" charset="0"/>
              </a:rPr>
              <a:t>17h du lundi au vendredi</a:t>
            </a:r>
          </a:p>
          <a:p>
            <a:pPr algn="just">
              <a:lnSpc>
                <a:spcPct val="80000"/>
              </a:lnSpc>
              <a:spcBef>
                <a:spcPct val="20000"/>
              </a:spcBef>
            </a:pPr>
            <a:r>
              <a:rPr lang="fr-FR" sz="2000" b="1" dirty="0" smtClean="0">
                <a:latin typeface="Arial Narrow" pitchFamily="34" charset="0"/>
              </a:rPr>
              <a:t>Et le mercredi de 8h à 13h</a:t>
            </a:r>
            <a:endParaRPr lang="fr-FR" sz="2000" dirty="0" smtClean="0">
              <a:latin typeface="Arial Narrow" pitchFamily="34" charset="0"/>
            </a:endParaRPr>
          </a:p>
          <a:p>
            <a:pPr algn="just">
              <a:lnSpc>
                <a:spcPct val="80000"/>
              </a:lnSpc>
              <a:spcBef>
                <a:spcPct val="20000"/>
              </a:spcBef>
            </a:pPr>
            <a:endParaRPr lang="fr-FR" sz="2200" dirty="0"/>
          </a:p>
        </p:txBody>
      </p:sp>
      <p:sp>
        <p:nvSpPr>
          <p:cNvPr id="8" name="Flèche courbée vers la droite 7"/>
          <p:cNvSpPr/>
          <p:nvPr/>
        </p:nvSpPr>
        <p:spPr>
          <a:xfrm>
            <a:off x="1331640" y="4221088"/>
            <a:ext cx="288032" cy="50405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ZoneTexte 2"/>
          <p:cNvSpPr txBox="1">
            <a:spLocks noChangeArrowheads="1"/>
          </p:cNvSpPr>
          <p:nvPr/>
        </p:nvSpPr>
        <p:spPr bwMode="auto">
          <a:xfrm>
            <a:off x="622081" y="384708"/>
            <a:ext cx="8172000" cy="514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433" tIns="41217" rIns="82433" bIns="41217">
            <a:spAutoFit/>
          </a:bodyPr>
          <a:lstStyle/>
          <a:p>
            <a:pPr algn="ctr"/>
            <a:r>
              <a:rPr lang="fr-FR" sz="2800" b="1" dirty="0">
                <a:latin typeface="Arial Narrow" pitchFamily="34" charset="0"/>
              </a:rPr>
              <a:t>L’année de seconde format bac 2021</a:t>
            </a:r>
          </a:p>
        </p:txBody>
      </p:sp>
      <p:sp>
        <p:nvSpPr>
          <p:cNvPr id="8196" name="ZoneTexte 4"/>
          <p:cNvSpPr txBox="1">
            <a:spLocks noChangeArrowheads="1"/>
          </p:cNvSpPr>
          <p:nvPr/>
        </p:nvSpPr>
        <p:spPr bwMode="auto">
          <a:xfrm>
            <a:off x="475200" y="1298918"/>
            <a:ext cx="8282880" cy="4545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433" tIns="41217" rIns="82433" bIns="41217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2800" b="1" dirty="0">
                <a:latin typeface="Arial Narrow" pitchFamily="34" charset="0"/>
              </a:rPr>
              <a:t>Un test numérique </a:t>
            </a:r>
            <a:r>
              <a:rPr lang="fr-FR" sz="2800" dirty="0">
                <a:latin typeface="Arial Narrow" pitchFamily="34" charset="0"/>
              </a:rPr>
              <a:t>de positionnement</a:t>
            </a:r>
          </a:p>
          <a:p>
            <a:pPr>
              <a:buFont typeface="Wingdings" pitchFamily="2" charset="2"/>
              <a:buChar char="Ø"/>
            </a:pPr>
            <a:r>
              <a:rPr lang="fr-FR" sz="2800" b="1" dirty="0">
                <a:latin typeface="Arial Narrow" pitchFamily="34" charset="0"/>
              </a:rPr>
              <a:t>Un accompagnement personnalisé</a:t>
            </a:r>
          </a:p>
          <a:p>
            <a:pPr>
              <a:buFont typeface="Wingdings" pitchFamily="2" charset="2"/>
              <a:buChar char="Ø"/>
            </a:pPr>
            <a:r>
              <a:rPr lang="fr-FR" sz="2800" b="1" dirty="0">
                <a:latin typeface="Arial Narrow" pitchFamily="34" charset="0"/>
              </a:rPr>
              <a:t>Un accompagnement dédié à l’orientation </a:t>
            </a:r>
            <a:r>
              <a:rPr lang="fr-FR" sz="2800" dirty="0">
                <a:latin typeface="Arial Narrow" pitchFamily="34" charset="0"/>
              </a:rPr>
              <a:t>pour aider les élèves à choisir leur orientation et leur projet professionnel en vue du passage en première</a:t>
            </a:r>
          </a:p>
          <a:p>
            <a:pPr>
              <a:buFont typeface="Arial" pitchFamily="34" charset="0"/>
              <a:buChar char="•"/>
            </a:pPr>
            <a:endParaRPr lang="fr-FR" sz="2800" dirty="0">
              <a:latin typeface="Arial Narrow" pitchFamily="34" charset="0"/>
            </a:endParaRPr>
          </a:p>
          <a:p>
            <a:r>
              <a:rPr lang="fr-FR" sz="2800" b="1" dirty="0" smtClean="0">
                <a:latin typeface="Arial Narrow" pitchFamily="34" charset="0"/>
              </a:rPr>
              <a:t>Pour arrêter en juin une </a:t>
            </a:r>
            <a:r>
              <a:rPr lang="fr-FR" sz="2800" b="1" dirty="0">
                <a:latin typeface="Arial Narrow" pitchFamily="34" charset="0"/>
              </a:rPr>
              <a:t>orientation en:</a:t>
            </a:r>
          </a:p>
          <a:p>
            <a:pPr>
              <a:buFont typeface="Wingdings" pitchFamily="2" charset="2"/>
              <a:buChar char="Ø"/>
            </a:pPr>
            <a:r>
              <a:rPr lang="fr-FR" sz="2800" b="1" dirty="0" smtClean="0">
                <a:latin typeface="Arial Narrow" pitchFamily="34" charset="0"/>
              </a:rPr>
              <a:t>voie générale avec </a:t>
            </a:r>
            <a:r>
              <a:rPr lang="fr-FR" sz="2800" b="1" dirty="0">
                <a:latin typeface="Arial Narrow" pitchFamily="34" charset="0"/>
              </a:rPr>
              <a:t>3 enseignements de spécialité</a:t>
            </a:r>
          </a:p>
          <a:p>
            <a:pPr>
              <a:buFont typeface="Wingdings" pitchFamily="2" charset="2"/>
              <a:buChar char="Ø"/>
            </a:pPr>
            <a:r>
              <a:rPr lang="fr-FR" sz="2800" b="1" dirty="0" smtClean="0">
                <a:latin typeface="Arial Narrow" pitchFamily="34" charset="0"/>
              </a:rPr>
              <a:t>voie </a:t>
            </a:r>
            <a:r>
              <a:rPr lang="fr-FR" sz="2800" b="1" dirty="0">
                <a:latin typeface="Arial Narrow" pitchFamily="34" charset="0"/>
              </a:rPr>
              <a:t>technologique: 2 séries avec 3 enseignements de spécialité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ZoneTexte 2"/>
          <p:cNvSpPr txBox="1">
            <a:spLocks noChangeArrowheads="1"/>
          </p:cNvSpPr>
          <p:nvPr/>
        </p:nvSpPr>
        <p:spPr bwMode="auto">
          <a:xfrm>
            <a:off x="292320" y="384708"/>
            <a:ext cx="8501760" cy="637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433" tIns="41217" rIns="82433" bIns="41217">
            <a:spAutoFit/>
          </a:bodyPr>
          <a:lstStyle/>
          <a:p>
            <a:pPr algn="ctr"/>
            <a:r>
              <a:rPr lang="fr-FR" sz="3600" b="1" dirty="0" smtClean="0">
                <a:latin typeface="Arial Narrow" pitchFamily="34" charset="0"/>
              </a:rPr>
              <a:t>La seconde</a:t>
            </a:r>
            <a:endParaRPr lang="fr-FR" sz="3600" b="1" dirty="0">
              <a:latin typeface="Arial Narrow" pitchFamily="34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467544" y="1484784"/>
            <a:ext cx="504056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latin typeface="Arial Narrow" pitchFamily="34" charset="0"/>
              </a:rPr>
              <a:t>Enseignements communs</a:t>
            </a:r>
            <a:r>
              <a:rPr lang="fr-FR" dirty="0" smtClean="0">
                <a:latin typeface="Arial Narrow" pitchFamily="34" charset="0"/>
              </a:rPr>
              <a:t/>
            </a:r>
            <a:br>
              <a:rPr lang="fr-FR" dirty="0" smtClean="0">
                <a:latin typeface="Arial Narrow" pitchFamily="34" charset="0"/>
              </a:rPr>
            </a:br>
            <a:r>
              <a:rPr lang="fr-FR" dirty="0">
                <a:latin typeface="Arial Narrow" pitchFamily="34" charset="0"/>
              </a:rPr>
              <a:t>Français : 4h</a:t>
            </a:r>
            <a:r>
              <a:rPr lang="fr-FR" dirty="0" smtClean="0">
                <a:latin typeface="Arial Narrow" pitchFamily="34" charset="0"/>
              </a:rPr>
              <a:t/>
            </a:r>
            <a:br>
              <a:rPr lang="fr-FR" dirty="0" smtClean="0">
                <a:latin typeface="Arial Narrow" pitchFamily="34" charset="0"/>
              </a:rPr>
            </a:br>
            <a:r>
              <a:rPr lang="fr-FR" dirty="0">
                <a:latin typeface="Arial Narrow" pitchFamily="34" charset="0"/>
              </a:rPr>
              <a:t>Histoire - Géographie : 3h</a:t>
            </a:r>
            <a:r>
              <a:rPr lang="fr-FR" dirty="0" smtClean="0">
                <a:latin typeface="Arial Narrow" pitchFamily="34" charset="0"/>
              </a:rPr>
              <a:t/>
            </a:r>
            <a:br>
              <a:rPr lang="fr-FR" dirty="0" smtClean="0">
                <a:latin typeface="Arial Narrow" pitchFamily="34" charset="0"/>
              </a:rPr>
            </a:br>
            <a:r>
              <a:rPr lang="fr-FR" dirty="0">
                <a:latin typeface="Arial Narrow" pitchFamily="34" charset="0"/>
              </a:rPr>
              <a:t>Langues vivantes A et B : 5h30</a:t>
            </a:r>
            <a:r>
              <a:rPr lang="fr-FR" dirty="0" smtClean="0">
                <a:latin typeface="Arial Narrow" pitchFamily="34" charset="0"/>
              </a:rPr>
              <a:t/>
            </a:r>
            <a:br>
              <a:rPr lang="fr-FR" dirty="0" smtClean="0">
                <a:latin typeface="Arial Narrow" pitchFamily="34" charset="0"/>
              </a:rPr>
            </a:br>
            <a:r>
              <a:rPr lang="fr-FR" dirty="0">
                <a:latin typeface="Arial Narrow" pitchFamily="34" charset="0"/>
              </a:rPr>
              <a:t>Sciences économiques et sociales (SES) : 1h30</a:t>
            </a:r>
            <a:r>
              <a:rPr lang="fr-FR" dirty="0" smtClean="0">
                <a:latin typeface="Arial Narrow" pitchFamily="34" charset="0"/>
              </a:rPr>
              <a:t/>
            </a:r>
            <a:br>
              <a:rPr lang="fr-FR" dirty="0" smtClean="0">
                <a:latin typeface="Arial Narrow" pitchFamily="34" charset="0"/>
              </a:rPr>
            </a:br>
            <a:r>
              <a:rPr lang="fr-FR" dirty="0">
                <a:latin typeface="Arial Narrow" pitchFamily="34" charset="0"/>
              </a:rPr>
              <a:t>Mathématiques : 4h</a:t>
            </a:r>
            <a:r>
              <a:rPr lang="fr-FR" dirty="0" smtClean="0">
                <a:latin typeface="Arial Narrow" pitchFamily="34" charset="0"/>
              </a:rPr>
              <a:t/>
            </a:r>
            <a:br>
              <a:rPr lang="fr-FR" dirty="0" smtClean="0">
                <a:latin typeface="Arial Narrow" pitchFamily="34" charset="0"/>
              </a:rPr>
            </a:br>
            <a:r>
              <a:rPr lang="fr-FR" dirty="0">
                <a:latin typeface="Arial Narrow" pitchFamily="34" charset="0"/>
              </a:rPr>
              <a:t>Physique-chimie : 3h</a:t>
            </a:r>
            <a:r>
              <a:rPr lang="fr-FR" dirty="0" smtClean="0">
                <a:latin typeface="Arial Narrow" pitchFamily="34" charset="0"/>
              </a:rPr>
              <a:t/>
            </a:r>
            <a:br>
              <a:rPr lang="fr-FR" dirty="0" smtClean="0">
                <a:latin typeface="Arial Narrow" pitchFamily="34" charset="0"/>
              </a:rPr>
            </a:br>
            <a:r>
              <a:rPr lang="fr-FR" dirty="0">
                <a:latin typeface="Arial Narrow" pitchFamily="34" charset="0"/>
              </a:rPr>
              <a:t>Sciences de la vie et de la Terre (</a:t>
            </a:r>
            <a:r>
              <a:rPr lang="fr-FR" dirty="0" smtClean="0">
                <a:latin typeface="Arial Narrow" pitchFamily="34" charset="0"/>
              </a:rPr>
              <a:t>SVT</a:t>
            </a:r>
            <a:r>
              <a:rPr lang="fr-FR" dirty="0">
                <a:latin typeface="Arial Narrow" pitchFamily="34" charset="0"/>
              </a:rPr>
              <a:t>) : 1h30</a:t>
            </a:r>
            <a:r>
              <a:rPr lang="fr-FR" dirty="0" smtClean="0">
                <a:latin typeface="Arial Narrow" pitchFamily="34" charset="0"/>
              </a:rPr>
              <a:t/>
            </a:r>
            <a:br>
              <a:rPr lang="fr-FR" dirty="0" smtClean="0">
                <a:latin typeface="Arial Narrow" pitchFamily="34" charset="0"/>
              </a:rPr>
            </a:br>
            <a:r>
              <a:rPr lang="fr-FR" dirty="0">
                <a:latin typeface="Arial Narrow" pitchFamily="34" charset="0"/>
              </a:rPr>
              <a:t>Education physique et sportive : 2h</a:t>
            </a:r>
            <a:r>
              <a:rPr lang="fr-FR" dirty="0" smtClean="0">
                <a:latin typeface="Arial Narrow" pitchFamily="34" charset="0"/>
              </a:rPr>
              <a:t/>
            </a:r>
            <a:br>
              <a:rPr lang="fr-FR" dirty="0" smtClean="0">
                <a:latin typeface="Arial Narrow" pitchFamily="34" charset="0"/>
              </a:rPr>
            </a:br>
            <a:r>
              <a:rPr lang="fr-FR" dirty="0">
                <a:latin typeface="Arial Narrow" pitchFamily="34" charset="0"/>
              </a:rPr>
              <a:t>Enseignement moral et civique : 18h annuelles</a:t>
            </a:r>
            <a:r>
              <a:rPr lang="fr-FR" dirty="0" smtClean="0">
                <a:latin typeface="Arial Narrow" pitchFamily="34" charset="0"/>
              </a:rPr>
              <a:t/>
            </a:r>
            <a:br>
              <a:rPr lang="fr-FR" dirty="0" smtClean="0">
                <a:latin typeface="Arial Narrow" pitchFamily="34" charset="0"/>
              </a:rPr>
            </a:br>
            <a:r>
              <a:rPr lang="fr-FR" dirty="0">
                <a:latin typeface="Arial Narrow" pitchFamily="34" charset="0"/>
              </a:rPr>
              <a:t>Sciences numériques et technologie : </a:t>
            </a:r>
            <a:r>
              <a:rPr lang="fr-FR" dirty="0" smtClean="0">
                <a:latin typeface="Arial Narrow" pitchFamily="34" charset="0"/>
              </a:rPr>
              <a:t>1h30</a:t>
            </a:r>
          </a:p>
          <a:p>
            <a:r>
              <a:rPr lang="fr-FR" dirty="0" smtClean="0">
                <a:latin typeface="Arial Narrow" pitchFamily="34" charset="0"/>
              </a:rPr>
              <a:t>Accompagnement personnalisé français mathématiques</a:t>
            </a:r>
          </a:p>
          <a:p>
            <a:r>
              <a:rPr lang="fr-FR" dirty="0" smtClean="0">
                <a:latin typeface="Arial Narrow" pitchFamily="34" charset="0"/>
              </a:rPr>
              <a:t>Module d’orientation 54h annuelles</a:t>
            </a:r>
            <a:endParaRPr lang="fr-FR" dirty="0">
              <a:latin typeface="Arial Narrow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076056" y="1484784"/>
            <a:ext cx="381642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>
                <a:latin typeface="Arial Narrow" pitchFamily="34" charset="0"/>
              </a:rPr>
              <a:t>des enseignements optionnels</a:t>
            </a:r>
          </a:p>
          <a:p>
            <a:pPr lvl="1"/>
            <a:r>
              <a:rPr lang="fr-FR" dirty="0" smtClean="0">
                <a:latin typeface="Arial Narrow" pitchFamily="34" charset="0"/>
              </a:rPr>
              <a:t>EPS</a:t>
            </a:r>
          </a:p>
          <a:p>
            <a:pPr lvl="1"/>
            <a:r>
              <a:rPr lang="fr-FR" dirty="0" smtClean="0">
                <a:latin typeface="Arial Narrow" pitchFamily="34" charset="0"/>
              </a:rPr>
              <a:t>LV3 italien</a:t>
            </a:r>
          </a:p>
          <a:p>
            <a:pPr lvl="1"/>
            <a:r>
              <a:rPr lang="fr-FR" dirty="0" smtClean="0">
                <a:latin typeface="Arial Narrow" pitchFamily="34" charset="0"/>
              </a:rPr>
              <a:t>Latin</a:t>
            </a:r>
          </a:p>
          <a:p>
            <a:pPr lvl="1"/>
            <a:r>
              <a:rPr lang="fr-FR" dirty="0" smtClean="0">
                <a:latin typeface="Arial Narrow" pitchFamily="34" charset="0"/>
              </a:rPr>
              <a:t>Musique</a:t>
            </a:r>
          </a:p>
          <a:p>
            <a:pPr lvl="1"/>
            <a:endParaRPr lang="fr-FR" dirty="0" smtClean="0">
              <a:latin typeface="Arial Narrow" pitchFamily="34" charset="0"/>
            </a:endParaRPr>
          </a:p>
          <a:p>
            <a:pPr lvl="1"/>
            <a:r>
              <a:rPr lang="fr-FR" dirty="0" smtClean="0">
                <a:latin typeface="Arial Narrow" pitchFamily="34" charset="0"/>
              </a:rPr>
              <a:t>Science de laboratoire</a:t>
            </a:r>
          </a:p>
          <a:p>
            <a:pPr lvl="1"/>
            <a:r>
              <a:rPr lang="fr-FR" dirty="0" smtClean="0">
                <a:latin typeface="Arial Narrow" pitchFamily="34" charset="0"/>
              </a:rPr>
              <a:t>Biotechnologie</a:t>
            </a:r>
          </a:p>
          <a:p>
            <a:pPr lvl="1"/>
            <a:r>
              <a:rPr lang="fr-FR" dirty="0" smtClean="0">
                <a:latin typeface="Arial Narrow" pitchFamily="34" charset="0"/>
              </a:rPr>
              <a:t>Santé social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611560" y="5373216"/>
            <a:ext cx="77048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solidFill>
                  <a:srgbClr val="0070C0"/>
                </a:solidFill>
                <a:latin typeface="Arial Narrow" pitchFamily="34" charset="0"/>
              </a:rPr>
              <a:t>L’objectif de l’année de seconde est de définir un horizon métiers</a:t>
            </a:r>
          </a:p>
          <a:p>
            <a:pPr algn="ctr"/>
            <a:r>
              <a:rPr lang="fr-FR" sz="2000" b="1" dirty="0" smtClean="0">
                <a:solidFill>
                  <a:srgbClr val="0070C0"/>
                </a:solidFill>
                <a:latin typeface="Arial Narrow" pitchFamily="34" charset="0"/>
              </a:rPr>
              <a:t> les voies de formation et </a:t>
            </a:r>
          </a:p>
          <a:p>
            <a:pPr algn="ctr"/>
            <a:r>
              <a:rPr lang="fr-FR" sz="2000" b="1" dirty="0" smtClean="0">
                <a:solidFill>
                  <a:srgbClr val="0070C0"/>
                </a:solidFill>
                <a:latin typeface="Arial Narrow" pitchFamily="34" charset="0"/>
              </a:rPr>
              <a:t>les enseignements qui y conduisent </a:t>
            </a:r>
            <a:endParaRPr lang="fr-FR" sz="2000" b="1" dirty="0">
              <a:solidFill>
                <a:srgbClr val="0070C0"/>
              </a:solidFill>
              <a:latin typeface="Arial Narrow" pitchFamily="34" charset="0"/>
            </a:endParaRPr>
          </a:p>
        </p:txBody>
      </p:sp>
      <p:sp>
        <p:nvSpPr>
          <p:cNvPr id="6" name="Ellipse 5"/>
          <p:cNvSpPr/>
          <p:nvPr/>
        </p:nvSpPr>
        <p:spPr>
          <a:xfrm>
            <a:off x="323528" y="1916832"/>
            <a:ext cx="72008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323528" y="2132856"/>
            <a:ext cx="72008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323528" y="2420888"/>
            <a:ext cx="72008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/>
          <p:cNvSpPr/>
          <p:nvPr/>
        </p:nvSpPr>
        <p:spPr>
          <a:xfrm>
            <a:off x="323528" y="2708920"/>
            <a:ext cx="72008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/>
          <p:cNvSpPr/>
          <p:nvPr/>
        </p:nvSpPr>
        <p:spPr>
          <a:xfrm>
            <a:off x="323528" y="2996952"/>
            <a:ext cx="72008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/>
          <p:cNvSpPr/>
          <p:nvPr/>
        </p:nvSpPr>
        <p:spPr>
          <a:xfrm>
            <a:off x="323528" y="3284984"/>
            <a:ext cx="72008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/>
          <p:cNvSpPr/>
          <p:nvPr/>
        </p:nvSpPr>
        <p:spPr>
          <a:xfrm>
            <a:off x="323528" y="3573016"/>
            <a:ext cx="72008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/>
          <p:cNvSpPr/>
          <p:nvPr/>
        </p:nvSpPr>
        <p:spPr>
          <a:xfrm>
            <a:off x="323528" y="4365104"/>
            <a:ext cx="72008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/>
          <p:cNvSpPr/>
          <p:nvPr/>
        </p:nvSpPr>
        <p:spPr>
          <a:xfrm>
            <a:off x="5436096" y="3284984"/>
            <a:ext cx="72008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/>
          <p:cNvSpPr/>
          <p:nvPr/>
        </p:nvSpPr>
        <p:spPr>
          <a:xfrm>
            <a:off x="5436096" y="3789040"/>
            <a:ext cx="72008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/>
          <p:cNvSpPr/>
          <p:nvPr/>
        </p:nvSpPr>
        <p:spPr>
          <a:xfrm>
            <a:off x="5436096" y="3501008"/>
            <a:ext cx="72008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6632"/>
            <a:ext cx="4389763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91420" y="2852936"/>
            <a:ext cx="5278272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Ellipse 3"/>
          <p:cNvSpPr/>
          <p:nvPr/>
        </p:nvSpPr>
        <p:spPr>
          <a:xfrm>
            <a:off x="3707904" y="4869160"/>
            <a:ext cx="144016" cy="14401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/>
          <p:cNvSpPr/>
          <p:nvPr/>
        </p:nvSpPr>
        <p:spPr>
          <a:xfrm>
            <a:off x="3707904" y="5157192"/>
            <a:ext cx="144016" cy="14401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3707904" y="5445224"/>
            <a:ext cx="144016" cy="14401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3707904" y="5949280"/>
            <a:ext cx="144016" cy="14401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/>
          <p:cNvSpPr/>
          <p:nvPr/>
        </p:nvSpPr>
        <p:spPr>
          <a:xfrm>
            <a:off x="6228184" y="4869160"/>
            <a:ext cx="144016" cy="14401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/>
          <p:cNvSpPr/>
          <p:nvPr/>
        </p:nvSpPr>
        <p:spPr>
          <a:xfrm>
            <a:off x="6228184" y="5157192"/>
            <a:ext cx="144016" cy="14401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/>
          <p:cNvSpPr/>
          <p:nvPr/>
        </p:nvSpPr>
        <p:spPr>
          <a:xfrm>
            <a:off x="6228184" y="5373216"/>
            <a:ext cx="144016" cy="14401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/>
          <p:cNvSpPr/>
          <p:nvPr/>
        </p:nvSpPr>
        <p:spPr>
          <a:xfrm>
            <a:off x="6228184" y="5733256"/>
            <a:ext cx="144016" cy="14401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smtClean="0">
                <a:solidFill>
                  <a:srgbClr val="0070C0"/>
                </a:solidFill>
                <a:latin typeface="Arial Narrow" pitchFamily="34" charset="0"/>
              </a:rPr>
              <a:t>Des temps réguliers d’échange avec le professeur principal</a:t>
            </a:r>
          </a:p>
          <a:p>
            <a:r>
              <a:rPr lang="fr-FR" dirty="0" smtClean="0">
                <a:solidFill>
                  <a:srgbClr val="0070C0"/>
                </a:solidFill>
                <a:latin typeface="Arial Narrow" pitchFamily="34" charset="0"/>
              </a:rPr>
              <a:t>Des rendez-vous à prendre avec le CPE, le PSY-EN (présente au lycée: le mardi 1s/2 et le jeudi</a:t>
            </a:r>
            <a:r>
              <a:rPr lang="fr-FR" dirty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fr-FR" dirty="0" smtClean="0">
                <a:solidFill>
                  <a:srgbClr val="0070C0"/>
                </a:solidFill>
                <a:latin typeface="Arial Narrow" pitchFamily="34" charset="0"/>
              </a:rPr>
              <a:t>et le mercredi en permanence au CIO de Nontron</a:t>
            </a:r>
          </a:p>
          <a:p>
            <a:r>
              <a:rPr lang="fr-FR" dirty="0" smtClean="0">
                <a:solidFill>
                  <a:srgbClr val="0070C0"/>
                </a:solidFill>
                <a:latin typeface="Arial Narrow" pitchFamily="34" charset="0"/>
              </a:rPr>
              <a:t>Des immersions possibles dès janvier</a:t>
            </a:r>
          </a:p>
          <a:p>
            <a:r>
              <a:rPr lang="fr-FR" dirty="0" smtClean="0">
                <a:solidFill>
                  <a:srgbClr val="0070C0"/>
                </a:solidFill>
                <a:latin typeface="Arial Narrow" pitchFamily="34" charset="0"/>
              </a:rPr>
              <a:t>Des portes ouvertes d’établissement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 smtClean="0">
                <a:latin typeface="Arial Narrow" pitchFamily="34" charset="0"/>
              </a:rPr>
              <a:t>L’orientation un projet qui se construit</a:t>
            </a:r>
            <a:endParaRPr lang="fr-FR" sz="4000" dirty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otonde">
  <a:themeElements>
    <a:clrScheme name="Rotond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Rotond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Rotond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897</TotalTime>
  <Words>647</Words>
  <Application>Microsoft Office PowerPoint</Application>
  <PresentationFormat>Affichage à l'écran (4:3)</PresentationFormat>
  <Paragraphs>136</Paragraphs>
  <Slides>18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27" baseType="lpstr">
      <vt:lpstr>Arial</vt:lpstr>
      <vt:lpstr>Arial Narrow</vt:lpstr>
      <vt:lpstr>Calibri</vt:lpstr>
      <vt:lpstr>Lucida Sans Unicode</vt:lpstr>
      <vt:lpstr>Verdana</vt:lpstr>
      <vt:lpstr>Wingdings</vt:lpstr>
      <vt:lpstr>Wingdings 2</vt:lpstr>
      <vt:lpstr>Wingdings 3</vt:lpstr>
      <vt:lpstr>Rotonde</vt:lpstr>
      <vt:lpstr>Réunion  parents secondes</vt:lpstr>
      <vt:lpstr>Présentation PowerPoint</vt:lpstr>
      <vt:lpstr>Présentation PowerPoint</vt:lpstr>
      <vt:lpstr>La rentrée 2019</vt:lpstr>
      <vt:lpstr>Présentation PowerPoint</vt:lpstr>
      <vt:lpstr>Présentation PowerPoint</vt:lpstr>
      <vt:lpstr>Présentation PowerPoint</vt:lpstr>
      <vt:lpstr>Présentation PowerPoint</vt:lpstr>
      <vt:lpstr>L’orientation un projet qui se construit</vt:lpstr>
      <vt:lpstr> Lycée A DUSOLIER c’est un cadre de vie  un climat général   </vt:lpstr>
      <vt:lpstr>Quelques conseils pour réussir au lycée</vt:lpstr>
      <vt:lpstr>Nos résultats</vt:lpstr>
      <vt:lpstr>Présentation PowerPoint</vt:lpstr>
      <vt:lpstr>Les manuels scolaires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Réunion  parents secondes</dc:title>
  <dc:creator>chefetab1 - Lyc J de B</dc:creator>
  <cp:lastModifiedBy>chefetab1</cp:lastModifiedBy>
  <cp:revision>77</cp:revision>
  <dcterms:created xsi:type="dcterms:W3CDTF">2019-09-12T09:47:41Z</dcterms:created>
  <dcterms:modified xsi:type="dcterms:W3CDTF">2020-09-14T13:18:23Z</dcterms:modified>
</cp:coreProperties>
</file>